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Public Sans Bold" panose="020B0604020202020204" charset="0"/>
      <p:regular r:id="rId14"/>
    </p:embeddedFont>
    <p:embeddedFont>
      <p:font typeface="Raleway" pitchFamily="2" charset="0"/>
      <p:regular r:id="rId15"/>
    </p:embeddedFont>
    <p:embeddedFont>
      <p:font typeface="Raleway Bold" panose="020B0604020202020204" charset="0"/>
      <p:regular r:id="rId16"/>
    </p:embeddedFont>
    <p:embeddedFont>
      <p:font typeface="Raleway Medium" pitchFamily="2" charset="0"/>
      <p:regular r:id="rId17"/>
    </p:embeddedFont>
    <p:embeddedFont>
      <p:font typeface="Raleway Semi-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6" d="100"/>
          <a:sy n="86" d="100"/>
        </p:scale>
        <p:origin x="307"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 everyone. My name is Merelyn, and I’m here with my team members Divya and Vina. We are Team C and we’ll be presenting our ERP simulation game strategy.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Alright, so here's how our company valuation changed throughout the game.</a:t>
            </a:r>
          </a:p>
          <a:p>
            <a:endParaRPr lang="en-US"/>
          </a:p>
          <a:p>
            <a:r>
              <a:rPr lang="en-US"/>
              <a:t>At the very beginning, we took a hit — you can see that sharp drop early on, where our value actually went negative. That was mostly because of our upfront investments and maybe some early decisions that didn’t play out right away.</a:t>
            </a:r>
          </a:p>
          <a:p>
            <a:endParaRPr lang="en-US"/>
          </a:p>
          <a:p>
            <a:r>
              <a:rPr lang="en-US"/>
              <a:t>But we bounced back pretty quickly. Within a few steps, we recovered and started building momentum.</a:t>
            </a:r>
          </a:p>
          <a:p>
            <a:endParaRPr lang="en-US"/>
          </a:p>
          <a:p>
            <a:r>
              <a:rPr lang="en-US"/>
              <a:t>From there, things got better fast. Through Rounds 1 and 2, we kept growing steadily — thanks to better coordination between our planning, production, and pricing decisions. We were making smarter moves and learning from our mistakes.</a:t>
            </a:r>
          </a:p>
          <a:p>
            <a:endParaRPr lang="en-US"/>
          </a:p>
          <a:p>
            <a:r>
              <a:rPr lang="en-US"/>
              <a:t>By Round 3, we hit our peak — just over 100 million in company valuation. That’s when everything started to click.</a:t>
            </a:r>
          </a:p>
          <a:p>
            <a:endParaRPr lang="en-US"/>
          </a:p>
          <a:p>
            <a:r>
              <a:rPr lang="en-US"/>
              <a:t>After that, the valuation leveled out. We stayed pretty consistent, which isn’t a bad thing — it means we were stable and profitable. We weren’t taking big risks, but we were holding strong.</a:t>
            </a:r>
          </a:p>
          <a:p>
            <a:endParaRPr lang="en-US"/>
          </a:p>
          <a:p>
            <a:r>
              <a:rPr lang="en-US"/>
              <a:t>Toward the end, there’s a small dip — nothing too major. It might’ve been due to market shifts or increased competition, but overall, we ended the game in a really solid position.</a:t>
            </a:r>
          </a:p>
          <a:p>
            <a:endParaRPr lang="en-US"/>
          </a:p>
          <a:p>
            <a:r>
              <a:rPr lang="en-US"/>
              <a:t>So yeah, from a rough start to a strong finish — this shows how we adapted, worked as a team, and made decisions that paid off.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a quick breakdown of how our financial performance improved over the course of the game.</a:t>
            </a:r>
          </a:p>
          <a:p>
            <a:endParaRPr lang="en-US"/>
          </a:p>
          <a:p>
            <a:r>
              <a:rPr lang="en-US"/>
              <a:t>First — Profitability Growth.</a:t>
            </a:r>
          </a:p>
          <a:p>
            <a:r>
              <a:rPr lang="en-US"/>
              <a:t>We started with a net profit margin of 35.74% by the end of Round 1 and ended at 47.44% by Round 5 — that’s a solid 11.7% improvement.</a:t>
            </a:r>
          </a:p>
          <a:p>
            <a:r>
              <a:rPr lang="en-US"/>
              <a:t>Our gross margin also went up slightly from 75.49% to 76.18%, which shows better cost control and pricing strategy.</a:t>
            </a:r>
          </a:p>
          <a:p>
            <a:endParaRPr lang="en-US"/>
          </a:p>
          <a:p>
            <a:r>
              <a:rPr lang="en-US"/>
              <a:t>Next — Revenue and Ranking.</a:t>
            </a:r>
          </a:p>
          <a:p>
            <a:r>
              <a:rPr lang="en-US"/>
              <a:t>Our total sales grew from 1.39 million in Round 1 to 9.47 million in Round 5 — that’s about 6.8 times growth.</a:t>
            </a:r>
          </a:p>
          <a:p>
            <a:r>
              <a:rPr lang="en-US"/>
              <a:t>This helped push us up the rankings significantly, landing us in the second spot by the final round.</a:t>
            </a:r>
          </a:p>
          <a:p>
            <a:endParaRPr lang="en-US"/>
          </a:p>
          <a:p>
            <a:r>
              <a:rPr lang="en-US"/>
              <a:t>And finally — Loan &amp; Credit Rating Impact.</a:t>
            </a:r>
          </a:p>
          <a:p>
            <a:r>
              <a:rPr lang="en-US"/>
              <a:t>We started with an interest rate of 8%, but by Round 5 we brought it down to 6.5% thanks to improving our credit rating from A to AA+.</a:t>
            </a:r>
          </a:p>
          <a:p>
            <a:r>
              <a:rPr lang="en-US"/>
              <a:t>That lower rate helped us save on interest expenses, which fed directly into better net margins.</a:t>
            </a:r>
          </a:p>
          <a:p>
            <a:endParaRPr lang="en-US"/>
          </a:p>
          <a:p>
            <a:r>
              <a:rPr lang="en-US"/>
              <a:t>Our debt-to-equity ratio also dropped — from 43.39% to just 26.90% — showing we were managing our finances more efficiently and relying less on borrowing.</a:t>
            </a:r>
          </a:p>
          <a:p>
            <a:endParaRPr lang="en-US"/>
          </a:p>
          <a:p>
            <a:r>
              <a:rPr lang="en-US"/>
              <a:t>So overall, we made smart moves that paid off — strong profits, healthy growth, and a much better financial position by the end.”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Continuing with our financial performance…</a:t>
            </a:r>
          </a:p>
          <a:p>
            <a:endParaRPr lang="en-US"/>
          </a:p>
          <a:p>
            <a:r>
              <a:rPr lang="en-US"/>
              <a:t>First — Operational Efficiency.</a:t>
            </a:r>
          </a:p>
          <a:p>
            <a:r>
              <a:rPr lang="en-US"/>
              <a:t>We made big strides here.</a:t>
            </a:r>
          </a:p>
          <a:p>
            <a:r>
              <a:rPr lang="en-US"/>
              <a:t>Our Return on Equity jumped from just 2.42% in Round 1 to 18.34% in Round 5 — that means we were using our shareholders’ equity a lot more effectively.</a:t>
            </a:r>
          </a:p>
          <a:p>
            <a:r>
              <a:rPr lang="en-US"/>
              <a:t>Return on Assets also improved — from 1.69% to 14.45% — showing we were making better use of our resources overall.</a:t>
            </a:r>
          </a:p>
          <a:p>
            <a:endParaRPr lang="en-US"/>
          </a:p>
          <a:p>
            <a:r>
              <a:rPr lang="en-US"/>
              <a:t>Now for Key Strengths.</a:t>
            </a:r>
          </a:p>
          <a:p>
            <a:r>
              <a:rPr lang="en-US"/>
              <a:t>We had the highest net margin of all teams at 47.44%, which means we were not just selling — we were selling smart and keeping our costs in check.</a:t>
            </a:r>
          </a:p>
          <a:p>
            <a:r>
              <a:rPr lang="en-US"/>
              <a:t>Even better — we stayed profitable in every single round. No losses, no surprises.</a:t>
            </a:r>
          </a:p>
          <a:p>
            <a:r>
              <a:rPr lang="en-US"/>
              <a:t>And our credit rating improved to AA+, which gave us better loan terms and helped reduce financial pressure.</a:t>
            </a:r>
          </a:p>
          <a:p>
            <a:endParaRPr lang="en-US"/>
          </a:p>
          <a:p>
            <a:r>
              <a:rPr lang="en-US"/>
              <a:t>Of course, there’s always room to improve.</a:t>
            </a:r>
          </a:p>
          <a:p>
            <a:r>
              <a:rPr lang="en-US"/>
              <a:t>We lagged behind Team F in total sales volume — they hit 11.1 million, while we ended with 9.47 million.</a:t>
            </a:r>
          </a:p>
          <a:p>
            <a:r>
              <a:rPr lang="en-US"/>
              <a:t>And our productivity, while solid at 71.67%, still trailed behind Team D, who reached 89.17%. So that’s definitely something we’d want to tighten up — maybe by optimizing operations or workforce allocation.</a:t>
            </a:r>
          </a:p>
          <a:p>
            <a:endParaRPr lang="en-US"/>
          </a:p>
          <a:p>
            <a:r>
              <a:rPr lang="en-US"/>
              <a:t>Overall though, we’re proud of the balance we struck — strong margins, solid returns, and stable growth.”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Total Yield Across All SKUs: 1.649M units (ST) produced overall.</a:t>
            </a:r>
          </a:p>
          <a:p>
            <a:r>
              <a:rPr lang="en-US"/>
              <a:t>Top-Performing Products by Yield:</a:t>
            </a:r>
          </a:p>
          <a:p>
            <a:r>
              <a:rPr lang="en-US"/>
              <a:t>500g Strawberry Muesli: 220K ST</a:t>
            </a:r>
          </a:p>
          <a:p>
            <a:r>
              <a:rPr lang="en-US"/>
              <a:t>500g Nut Muesli: 214K ST</a:t>
            </a:r>
          </a:p>
          <a:p>
            <a:r>
              <a:rPr lang="en-US"/>
              <a:t>1kg Raisin Muesli: 194K ST</a:t>
            </a:r>
          </a:p>
          <a:p>
            <a:r>
              <a:rPr lang="en-US"/>
              <a:t>1kg vs. 500g Products:</a:t>
            </a:r>
          </a:p>
          <a:p>
            <a:r>
              <a:rPr lang="en-US"/>
              <a:t>500g SKUs generally yielded higher total output, indicating a possible focus on smaller-size production — likely to match demand patterns or due to faster cycle times.</a:t>
            </a:r>
          </a:p>
          <a:p>
            <a:r>
              <a:rPr lang="en-US"/>
              <a:t>By Simulation Round (top-right chart):</a:t>
            </a:r>
          </a:p>
          <a:p>
            <a:r>
              <a:rPr lang="en-US"/>
              <a:t>Yield peaked in Round 02 (347K) and gradually declined toward Round 01 (309K), reflecting potential capacity strain, machine utilization limits, or shift in production strategy.</a:t>
            </a:r>
          </a:p>
          <a:p>
            <a:endParaRPr lang="en-US"/>
          </a:p>
          <a:p>
            <a:endParaRPr lang="en-US"/>
          </a:p>
          <a:p>
            <a:endParaRPr lang="en-US"/>
          </a:p>
          <a:p>
            <a:r>
              <a:rPr lang="en-US"/>
              <a:t>Balanced SKU Output: Production focused across multiple SKUs, including both 500g and 1kg variants — especially: 500g Blueberry Muesli, 500g Mixed Fruit Muesli, 1kg Nut Muesli (high quantities produced).</a:t>
            </a:r>
          </a:p>
          <a:p>
            <a:r>
              <a:rPr lang="en-US"/>
              <a:t>Flexibility in Response to Demand: Steady adjustments in yield and inventory reflect responsiveness to market consumption patterns.</a:t>
            </a:r>
          </a:p>
          <a:p>
            <a:r>
              <a:rPr lang="en-US"/>
              <a:t>🔹 Inventory Planning:</a:t>
            </a:r>
          </a:p>
          <a:p>
            <a:r>
              <a:rPr lang="en-US"/>
              <a:t>Inventory levels (left chart) show consistent stock availability with minor dips, meaning:</a:t>
            </a:r>
          </a:p>
          <a:p>
            <a:r>
              <a:rPr lang="en-US"/>
              <a:t>“We maintained a well-managed buffer stock to prevent stockouts while avoiding overproduction.”</a:t>
            </a:r>
          </a:p>
          <a:p>
            <a:r>
              <a:rPr lang="en-US"/>
              <a:t>🔹 Raw Material Utilization:</a:t>
            </a:r>
          </a:p>
          <a:p>
            <a:r>
              <a:rPr lang="en-US"/>
              <a:t>Product yield lines (top right) show relatively even output across SKUs.</a:t>
            </a:r>
          </a:p>
          <a:p>
            <a:r>
              <a:rPr lang="en-US"/>
              <a:t>Use of different purchasing orders for 1kg and 500g bags suggests strategic procurement to optimize packaging based on demand.</a:t>
            </a:r>
          </a:p>
          <a:p>
            <a:r>
              <a:rPr lang="en-US"/>
              <a:t>⚙️ Slide Title: Production Capacity &amp; Efficiency</a:t>
            </a:r>
          </a:p>
          <a:p>
            <a:r>
              <a:rPr lang="en-US"/>
              <a:t>🔹 Production Capacity:</a:t>
            </a:r>
          </a:p>
          <a:p>
            <a:r>
              <a:rPr lang="en-US"/>
              <a:t>Peak total production = ~1.6M units (bottom left).</a:t>
            </a:r>
          </a:p>
          <a:p>
            <a:r>
              <a:rPr lang="en-US"/>
              <a:t>Final on-hand inventory = ~39,791 units, indicating good sell-through rate.</a:t>
            </a:r>
          </a:p>
          <a:p>
            <a:r>
              <a:rPr lang="en-US"/>
              <a:t>High producers:</a:t>
            </a:r>
          </a:p>
          <a:p>
            <a:r>
              <a:rPr lang="en-US"/>
              <a:t>500g Mixed Fruit Muesli (210k units)</a:t>
            </a:r>
          </a:p>
          <a:p>
            <a:r>
              <a:rPr lang="en-US"/>
              <a:t>500g Nut Muesli (201k units)</a:t>
            </a:r>
          </a:p>
          <a:p>
            <a:r>
              <a:rPr lang="en-US"/>
              <a:t>🔹 Efficiency Performance:</a:t>
            </a:r>
          </a:p>
          <a:p>
            <a:r>
              <a:rPr lang="en-US"/>
              <a:t>Efficiency bar (top center) fluctuates but stabilizes near 0.9 – 1.0 after Step 40:</a:t>
            </a:r>
          </a:p>
          <a:p>
            <a:r>
              <a:rPr lang="en-US"/>
              <a:t>“Production efficiency improved over time, reaching optimal levels (~1.0) toward the end of the simulation.”</a:t>
            </a:r>
          </a:p>
          <a:p>
            <a:r>
              <a:rPr lang="en-US"/>
              <a:t>🔹 Yield and Waste:</a:t>
            </a:r>
          </a:p>
          <a:p>
            <a:r>
              <a:rPr lang="en-US"/>
              <a:t>No major yield drop suggests minimal waste.</a:t>
            </a:r>
          </a:p>
          <a:p>
            <a:r>
              <a:rPr lang="en-US"/>
              <a:t>Yield graph shows consistent productivity across time, indicating good line balancing and raw material planning.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550948" y="1702097"/>
            <a:ext cx="6031841" cy="6882806"/>
          </a:xfrm>
          <a:custGeom>
            <a:avLst/>
            <a:gdLst/>
            <a:ahLst/>
            <a:cxnLst/>
            <a:rect l="l" t="t" r="r" b="b"/>
            <a:pathLst>
              <a:path w="6031841" h="6882806">
                <a:moveTo>
                  <a:pt x="0" y="0"/>
                </a:moveTo>
                <a:lnTo>
                  <a:pt x="6031841" y="0"/>
                </a:lnTo>
                <a:lnTo>
                  <a:pt x="6031841" y="6882806"/>
                </a:lnTo>
                <a:lnTo>
                  <a:pt x="0" y="68828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028700" y="1848442"/>
            <a:ext cx="8986537" cy="6613326"/>
          </a:xfrm>
          <a:prstGeom prst="rect">
            <a:avLst/>
          </a:prstGeom>
        </p:spPr>
        <p:txBody>
          <a:bodyPr lIns="0" tIns="0" rIns="0" bIns="0" rtlCol="0" anchor="t">
            <a:spAutoFit/>
          </a:bodyPr>
          <a:lstStyle/>
          <a:p>
            <a:pPr marL="0" lvl="1" indent="0" algn="l">
              <a:lnSpc>
                <a:spcPts val="10247"/>
              </a:lnSpc>
            </a:pPr>
            <a:r>
              <a:rPr lang="en-US" sz="11385" b="1" spc="-523">
                <a:solidFill>
                  <a:srgbClr val="00694C"/>
                </a:solidFill>
                <a:latin typeface="Raleway Medium"/>
                <a:ea typeface="Raleway Medium"/>
                <a:cs typeface="Raleway Medium"/>
                <a:sym typeface="Raleway Medium"/>
              </a:rPr>
              <a:t>ERP Simulation Game Strategy Analysis</a:t>
            </a:r>
          </a:p>
        </p:txBody>
      </p:sp>
      <p:sp>
        <p:nvSpPr>
          <p:cNvPr id="5" name="TextBox 5"/>
          <p:cNvSpPr txBox="1"/>
          <p:nvPr/>
        </p:nvSpPr>
        <p:spPr>
          <a:xfrm>
            <a:off x="1028700" y="8718943"/>
            <a:ext cx="9179504" cy="339004"/>
          </a:xfrm>
          <a:prstGeom prst="rect">
            <a:avLst/>
          </a:prstGeom>
        </p:spPr>
        <p:txBody>
          <a:bodyPr lIns="0" tIns="0" rIns="0" bIns="0" rtlCol="0" anchor="t">
            <a:spAutoFit/>
          </a:bodyPr>
          <a:lstStyle/>
          <a:p>
            <a:pPr marL="0" lvl="1" indent="0" algn="l">
              <a:lnSpc>
                <a:spcPts val="2610"/>
              </a:lnSpc>
            </a:pPr>
            <a:r>
              <a:rPr lang="en-US" sz="2900" b="1" i="1" spc="-133" dirty="0">
                <a:solidFill>
                  <a:srgbClr val="00694C"/>
                </a:solidFill>
                <a:latin typeface="Raleway Bold"/>
                <a:ea typeface="Raleway Bold"/>
                <a:cs typeface="Raleway Bold"/>
                <a:sym typeface="Raleway Bold"/>
              </a:rPr>
              <a:t>Presented By:</a:t>
            </a:r>
            <a:r>
              <a:rPr lang="en-US" sz="2900" i="1" spc="-133" dirty="0">
                <a:solidFill>
                  <a:srgbClr val="00694C"/>
                </a:solidFill>
                <a:latin typeface="Raleway"/>
                <a:ea typeface="Raleway"/>
                <a:cs typeface="Raleway"/>
                <a:sym typeface="Raleway"/>
              </a:rPr>
              <a:t>   </a:t>
            </a:r>
            <a:r>
              <a:rPr lang="en-US" sz="2900" spc="-133" dirty="0">
                <a:solidFill>
                  <a:srgbClr val="00694C"/>
                </a:solidFill>
                <a:latin typeface="Raleway"/>
                <a:ea typeface="Raleway"/>
                <a:cs typeface="Raleway"/>
                <a:sym typeface="Raleway"/>
              </a:rPr>
              <a:t>Divya Chowdary Koripalli</a:t>
            </a:r>
          </a:p>
        </p:txBody>
      </p:sp>
      <p:sp>
        <p:nvSpPr>
          <p:cNvPr id="6" name="TextBox 6"/>
          <p:cNvSpPr txBox="1"/>
          <p:nvPr/>
        </p:nvSpPr>
        <p:spPr>
          <a:xfrm>
            <a:off x="1219200" y="869269"/>
            <a:ext cx="9179504" cy="474347"/>
          </a:xfrm>
          <a:prstGeom prst="rect">
            <a:avLst/>
          </a:prstGeom>
        </p:spPr>
        <p:txBody>
          <a:bodyPr lIns="0" tIns="0" rIns="0" bIns="0" rtlCol="0" anchor="t">
            <a:spAutoFit/>
          </a:bodyPr>
          <a:lstStyle/>
          <a:p>
            <a:pPr marL="0" lvl="1" indent="0" algn="l">
              <a:lnSpc>
                <a:spcPts val="3330"/>
              </a:lnSpc>
            </a:pPr>
            <a:r>
              <a:rPr lang="en-US" sz="3700" b="1" spc="-170">
                <a:solidFill>
                  <a:srgbClr val="00694C"/>
                </a:solidFill>
                <a:latin typeface="Raleway Medium"/>
                <a:ea typeface="Raleway Medium"/>
                <a:cs typeface="Raleway Medium"/>
                <a:sym typeface="Raleway Medium"/>
              </a:rPr>
              <a:t>ISOM 825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1107761" y="7545428"/>
            <a:ext cx="6360454" cy="1454954"/>
          </a:xfrm>
          <a:custGeom>
            <a:avLst/>
            <a:gdLst/>
            <a:ahLst/>
            <a:cxnLst/>
            <a:rect l="l" t="t" r="r" b="b"/>
            <a:pathLst>
              <a:path w="6360454" h="1454954">
                <a:moveTo>
                  <a:pt x="0" y="0"/>
                </a:moveTo>
                <a:lnTo>
                  <a:pt x="6360454" y="0"/>
                </a:lnTo>
                <a:lnTo>
                  <a:pt x="6360454" y="1454953"/>
                </a:lnTo>
                <a:lnTo>
                  <a:pt x="0" y="1454953"/>
                </a:lnTo>
                <a:lnTo>
                  <a:pt x="0" y="0"/>
                </a:lnTo>
                <a:close/>
              </a:path>
            </a:pathLst>
          </a:custGeom>
          <a:blipFill>
            <a:blip r:embed="rId2"/>
            <a:stretch>
              <a:fillRect/>
            </a:stretch>
          </a:blipFill>
        </p:spPr>
      </p:sp>
      <p:sp>
        <p:nvSpPr>
          <p:cNvPr id="3" name="Freeform 3"/>
          <p:cNvSpPr/>
          <p:nvPr/>
        </p:nvSpPr>
        <p:spPr>
          <a:xfrm>
            <a:off x="10372765" y="2187115"/>
            <a:ext cx="7095450" cy="4399286"/>
          </a:xfrm>
          <a:custGeom>
            <a:avLst/>
            <a:gdLst/>
            <a:ahLst/>
            <a:cxnLst/>
            <a:rect l="l" t="t" r="r" b="b"/>
            <a:pathLst>
              <a:path w="7095450" h="4399286">
                <a:moveTo>
                  <a:pt x="0" y="0"/>
                </a:moveTo>
                <a:lnTo>
                  <a:pt x="7095450" y="0"/>
                </a:lnTo>
                <a:lnTo>
                  <a:pt x="7095450" y="4399285"/>
                </a:lnTo>
                <a:lnTo>
                  <a:pt x="0" y="4399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076499"/>
            <a:ext cx="10564167" cy="1110616"/>
          </a:xfrm>
          <a:prstGeom prst="rect">
            <a:avLst/>
          </a:prstGeom>
        </p:spPr>
        <p:txBody>
          <a:bodyPr lIns="0" tIns="0" rIns="0" bIns="0" rtlCol="0" anchor="t">
            <a:spAutoFit/>
          </a:bodyPr>
          <a:lstStyle/>
          <a:p>
            <a:pPr marL="0" lvl="1" indent="0" algn="l">
              <a:lnSpc>
                <a:spcPts val="8010"/>
              </a:lnSpc>
            </a:pPr>
            <a:r>
              <a:rPr lang="en-US" sz="8900" b="1" spc="-409">
                <a:solidFill>
                  <a:srgbClr val="00694C"/>
                </a:solidFill>
                <a:latin typeface="Raleway Medium"/>
                <a:ea typeface="Raleway Medium"/>
                <a:cs typeface="Raleway Medium"/>
                <a:sym typeface="Raleway Medium"/>
              </a:rPr>
              <a:t>LESSONS LEARNED</a:t>
            </a:r>
          </a:p>
        </p:txBody>
      </p:sp>
      <p:sp>
        <p:nvSpPr>
          <p:cNvPr id="5" name="TextBox 5"/>
          <p:cNvSpPr txBox="1"/>
          <p:nvPr/>
        </p:nvSpPr>
        <p:spPr>
          <a:xfrm>
            <a:off x="3003449" y="3148995"/>
            <a:ext cx="6983737" cy="5866449"/>
          </a:xfrm>
          <a:prstGeom prst="rect">
            <a:avLst/>
          </a:prstGeom>
        </p:spPr>
        <p:txBody>
          <a:bodyPr lIns="0" tIns="0" rIns="0" bIns="0" rtlCol="0" anchor="t">
            <a:spAutoFit/>
          </a:bodyPr>
          <a:lstStyle/>
          <a:p>
            <a:pPr algn="l">
              <a:lnSpc>
                <a:spcPts val="3176"/>
              </a:lnSpc>
            </a:pPr>
            <a:r>
              <a:rPr lang="en-US" sz="2269" b="1">
                <a:solidFill>
                  <a:srgbClr val="00694C"/>
                </a:solidFill>
                <a:latin typeface="Raleway Bold"/>
                <a:ea typeface="Raleway Bold"/>
                <a:cs typeface="Raleway Bold"/>
                <a:sym typeface="Raleway Bold"/>
              </a:rPr>
              <a:t>What We Learned:</a:t>
            </a:r>
          </a:p>
          <a:p>
            <a:pPr marL="489937" lvl="1" indent="-244968" algn="l">
              <a:lnSpc>
                <a:spcPts val="3176"/>
              </a:lnSpc>
              <a:spcBef>
                <a:spcPct val="0"/>
              </a:spcBef>
              <a:buFont typeface="Arial"/>
              <a:buChar char="•"/>
            </a:pPr>
            <a:r>
              <a:rPr lang="en-US" sz="2269">
                <a:solidFill>
                  <a:srgbClr val="00694C"/>
                </a:solidFill>
                <a:latin typeface="Raleway"/>
                <a:ea typeface="Raleway"/>
                <a:cs typeface="Raleway"/>
                <a:sym typeface="Raleway"/>
              </a:rPr>
              <a:t>Right Product/Channel Mix Drives Performance</a:t>
            </a:r>
          </a:p>
          <a:p>
            <a:pPr marL="489937" lvl="1" indent="-244968" algn="l">
              <a:lnSpc>
                <a:spcPts val="3176"/>
              </a:lnSpc>
              <a:spcBef>
                <a:spcPct val="0"/>
              </a:spcBef>
              <a:buFont typeface="Arial"/>
              <a:buChar char="•"/>
            </a:pPr>
            <a:r>
              <a:rPr lang="en-US" sz="2269">
                <a:solidFill>
                  <a:srgbClr val="00694C"/>
                </a:solidFill>
                <a:latin typeface="Raleway"/>
                <a:ea typeface="Raleway"/>
                <a:cs typeface="Raleway"/>
                <a:sym typeface="Raleway"/>
              </a:rPr>
              <a:t>Timing of Decisions Shapes Market Share</a:t>
            </a:r>
          </a:p>
          <a:p>
            <a:pPr marL="489937" lvl="1" indent="-244968" algn="l">
              <a:lnSpc>
                <a:spcPts val="3176"/>
              </a:lnSpc>
              <a:spcBef>
                <a:spcPct val="0"/>
              </a:spcBef>
              <a:buFont typeface="Arial"/>
              <a:buChar char="•"/>
            </a:pPr>
            <a:r>
              <a:rPr lang="en-US" sz="2269">
                <a:solidFill>
                  <a:srgbClr val="00694C"/>
                </a:solidFill>
                <a:latin typeface="Raleway"/>
                <a:ea typeface="Raleway"/>
                <a:cs typeface="Raleway"/>
                <a:sym typeface="Raleway"/>
              </a:rPr>
              <a:t>Pricing &amp; Inventory Optimization Are Critical</a:t>
            </a:r>
          </a:p>
          <a:p>
            <a:pPr marL="489937" lvl="1" indent="-244968" algn="l">
              <a:lnSpc>
                <a:spcPts val="3176"/>
              </a:lnSpc>
              <a:spcBef>
                <a:spcPct val="0"/>
              </a:spcBef>
              <a:buFont typeface="Arial"/>
              <a:buChar char="•"/>
            </a:pPr>
            <a:r>
              <a:rPr lang="en-US" sz="2269">
                <a:solidFill>
                  <a:srgbClr val="00694C"/>
                </a:solidFill>
                <a:latin typeface="Raleway"/>
                <a:ea typeface="Raleway"/>
                <a:cs typeface="Raleway"/>
                <a:sym typeface="Raleway"/>
              </a:rPr>
              <a:t>KPI Monitoring Is Non-Negotiable</a:t>
            </a:r>
          </a:p>
          <a:p>
            <a:pPr marL="489937" lvl="1" indent="-244968" algn="l">
              <a:lnSpc>
                <a:spcPts val="3176"/>
              </a:lnSpc>
              <a:spcBef>
                <a:spcPct val="0"/>
              </a:spcBef>
              <a:buFont typeface="Arial"/>
              <a:buChar char="•"/>
            </a:pPr>
            <a:r>
              <a:rPr lang="en-US" sz="2269">
                <a:solidFill>
                  <a:srgbClr val="00694C"/>
                </a:solidFill>
                <a:latin typeface="Raleway"/>
                <a:ea typeface="Raleway"/>
                <a:cs typeface="Raleway"/>
                <a:sym typeface="Raleway"/>
              </a:rPr>
              <a:t>Cross-Functional Alignment is Key</a:t>
            </a:r>
          </a:p>
          <a:p>
            <a:pPr marL="489937" lvl="1" indent="-244968" algn="l">
              <a:lnSpc>
                <a:spcPts val="3176"/>
              </a:lnSpc>
              <a:spcBef>
                <a:spcPct val="0"/>
              </a:spcBef>
              <a:buFont typeface="Arial"/>
              <a:buChar char="•"/>
            </a:pPr>
            <a:r>
              <a:rPr lang="en-US" sz="2269">
                <a:solidFill>
                  <a:srgbClr val="00694C"/>
                </a:solidFill>
                <a:latin typeface="Raleway"/>
                <a:ea typeface="Raleway"/>
                <a:cs typeface="Raleway"/>
                <a:sym typeface="Raleway"/>
              </a:rPr>
              <a:t>Market-Driven Pricing Wins</a:t>
            </a:r>
          </a:p>
          <a:p>
            <a:pPr marL="489937" lvl="1" indent="-244968" algn="l">
              <a:lnSpc>
                <a:spcPts val="3176"/>
              </a:lnSpc>
              <a:spcBef>
                <a:spcPct val="0"/>
              </a:spcBef>
              <a:buFont typeface="Arial"/>
              <a:buChar char="•"/>
            </a:pPr>
            <a:r>
              <a:rPr lang="en-US" sz="2269">
                <a:solidFill>
                  <a:srgbClr val="00694C"/>
                </a:solidFill>
                <a:latin typeface="Raleway"/>
                <a:ea typeface="Raleway"/>
                <a:cs typeface="Raleway"/>
                <a:sym typeface="Raleway"/>
              </a:rPr>
              <a:t>Product Mix Matters</a:t>
            </a:r>
          </a:p>
          <a:p>
            <a:pPr algn="l">
              <a:lnSpc>
                <a:spcPts val="3176"/>
              </a:lnSpc>
              <a:spcBef>
                <a:spcPct val="0"/>
              </a:spcBef>
            </a:pPr>
            <a:endParaRPr lang="en-US" sz="2269">
              <a:solidFill>
                <a:srgbClr val="00694C"/>
              </a:solidFill>
              <a:latin typeface="Raleway"/>
              <a:ea typeface="Raleway"/>
              <a:cs typeface="Raleway"/>
              <a:sym typeface="Raleway"/>
            </a:endParaRPr>
          </a:p>
          <a:p>
            <a:pPr algn="l">
              <a:lnSpc>
                <a:spcPts val="3176"/>
              </a:lnSpc>
              <a:spcBef>
                <a:spcPct val="0"/>
              </a:spcBef>
            </a:pPr>
            <a:endParaRPr lang="en-US" sz="2269">
              <a:solidFill>
                <a:srgbClr val="00694C"/>
              </a:solidFill>
              <a:latin typeface="Raleway"/>
              <a:ea typeface="Raleway"/>
              <a:cs typeface="Raleway"/>
              <a:sym typeface="Raleway"/>
            </a:endParaRPr>
          </a:p>
          <a:p>
            <a:pPr algn="l">
              <a:lnSpc>
                <a:spcPts val="3176"/>
              </a:lnSpc>
              <a:spcBef>
                <a:spcPct val="0"/>
              </a:spcBef>
            </a:pPr>
            <a:r>
              <a:rPr lang="en-US" sz="2269" b="1">
                <a:solidFill>
                  <a:srgbClr val="00694C"/>
                </a:solidFill>
                <a:latin typeface="Raleway Bold"/>
                <a:ea typeface="Raleway Bold"/>
                <a:cs typeface="Raleway Bold"/>
                <a:sym typeface="Raleway Bold"/>
              </a:rPr>
              <a:t>What We’d Do Differently:</a:t>
            </a:r>
          </a:p>
          <a:p>
            <a:pPr marL="489937" lvl="1" indent="-244968" algn="l">
              <a:lnSpc>
                <a:spcPts val="3176"/>
              </a:lnSpc>
              <a:spcBef>
                <a:spcPct val="0"/>
              </a:spcBef>
              <a:buFont typeface="Arial"/>
              <a:buChar char="•"/>
            </a:pPr>
            <a:r>
              <a:rPr lang="en-US" sz="2269">
                <a:solidFill>
                  <a:srgbClr val="00694C"/>
                </a:solidFill>
                <a:latin typeface="Raleway"/>
                <a:ea typeface="Raleway"/>
                <a:cs typeface="Raleway"/>
                <a:sym typeface="Raleway"/>
              </a:rPr>
              <a:t>Track Competitor Behavior Closely</a:t>
            </a:r>
          </a:p>
          <a:p>
            <a:pPr marL="489937" lvl="1" indent="-244968" algn="l">
              <a:lnSpc>
                <a:spcPts val="3176"/>
              </a:lnSpc>
              <a:spcBef>
                <a:spcPct val="0"/>
              </a:spcBef>
              <a:buFont typeface="Arial"/>
              <a:buChar char="•"/>
            </a:pPr>
            <a:r>
              <a:rPr lang="en-US" sz="2269">
                <a:solidFill>
                  <a:srgbClr val="00694C"/>
                </a:solidFill>
                <a:latin typeface="Raleway"/>
                <a:ea typeface="Raleway"/>
                <a:cs typeface="Raleway"/>
                <a:sym typeface="Raleway"/>
              </a:rPr>
              <a:t>Use Forecasting Tools Proactively</a:t>
            </a:r>
          </a:p>
          <a:p>
            <a:pPr marL="489937" lvl="1" indent="-244968" algn="l">
              <a:lnSpc>
                <a:spcPts val="3176"/>
              </a:lnSpc>
              <a:spcBef>
                <a:spcPct val="0"/>
              </a:spcBef>
              <a:buFont typeface="Arial"/>
              <a:buChar char="•"/>
            </a:pPr>
            <a:r>
              <a:rPr lang="en-US" sz="2269">
                <a:solidFill>
                  <a:srgbClr val="00694C"/>
                </a:solidFill>
                <a:latin typeface="Raleway"/>
                <a:ea typeface="Raleway"/>
                <a:cs typeface="Raleway"/>
                <a:sym typeface="Raleway"/>
              </a:rPr>
              <a:t>Invest More Strategically</a:t>
            </a:r>
          </a:p>
          <a:p>
            <a:pPr marL="489937" lvl="1" indent="-244968" algn="l">
              <a:lnSpc>
                <a:spcPts val="3176"/>
              </a:lnSpc>
              <a:spcBef>
                <a:spcPct val="0"/>
              </a:spcBef>
              <a:buFont typeface="Arial"/>
              <a:buChar char="•"/>
            </a:pPr>
            <a:r>
              <a:rPr lang="en-US" sz="2269">
                <a:solidFill>
                  <a:srgbClr val="00694C"/>
                </a:solidFill>
                <a:latin typeface="Raleway"/>
                <a:ea typeface="Raleway"/>
                <a:cs typeface="Raleway"/>
                <a:sym typeface="Raleway"/>
              </a:rPr>
              <a:t>Be More Agile With Pricing</a:t>
            </a:r>
          </a:p>
        </p:txBody>
      </p:sp>
      <p:sp>
        <p:nvSpPr>
          <p:cNvPr id="6" name="TextBox 6"/>
          <p:cNvSpPr txBox="1"/>
          <p:nvPr/>
        </p:nvSpPr>
        <p:spPr>
          <a:xfrm>
            <a:off x="1326573" y="3095995"/>
            <a:ext cx="1676876"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01.</a:t>
            </a:r>
          </a:p>
        </p:txBody>
      </p:sp>
      <p:sp>
        <p:nvSpPr>
          <p:cNvPr id="7" name="TextBox 7"/>
          <p:cNvSpPr txBox="1"/>
          <p:nvPr/>
        </p:nvSpPr>
        <p:spPr>
          <a:xfrm>
            <a:off x="1219200" y="7413595"/>
            <a:ext cx="1676876"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02.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459613" y="2916390"/>
            <a:ext cx="6446896" cy="4454219"/>
          </a:xfrm>
          <a:custGeom>
            <a:avLst/>
            <a:gdLst/>
            <a:ahLst/>
            <a:cxnLst/>
            <a:rect l="l" t="t" r="r" b="b"/>
            <a:pathLst>
              <a:path w="6446896" h="4454219">
                <a:moveTo>
                  <a:pt x="0" y="0"/>
                </a:moveTo>
                <a:lnTo>
                  <a:pt x="6446896" y="0"/>
                </a:lnTo>
                <a:lnTo>
                  <a:pt x="6446896" y="4454220"/>
                </a:lnTo>
                <a:lnTo>
                  <a:pt x="0" y="4454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19200" y="4332686"/>
            <a:ext cx="9978406" cy="1840703"/>
          </a:xfrm>
          <a:prstGeom prst="rect">
            <a:avLst/>
          </a:prstGeom>
        </p:spPr>
        <p:txBody>
          <a:bodyPr lIns="0" tIns="0" rIns="0" bIns="0" rtlCol="0" anchor="t">
            <a:spAutoFit/>
          </a:bodyPr>
          <a:lstStyle/>
          <a:p>
            <a:pPr marL="0" lvl="1" indent="0" algn="l">
              <a:lnSpc>
                <a:spcPts val="13331"/>
              </a:lnSpc>
            </a:pPr>
            <a:r>
              <a:rPr lang="en-US" sz="14812" b="1" spc="-681">
                <a:solidFill>
                  <a:srgbClr val="00694C"/>
                </a:solidFill>
                <a:latin typeface="Raleway Medium"/>
                <a:ea typeface="Raleway Medium"/>
                <a:cs typeface="Raleway Medium"/>
                <a:sym typeface="Raleway Medium"/>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1510433" y="1782556"/>
            <a:ext cx="6272829" cy="6448703"/>
          </a:xfrm>
          <a:custGeom>
            <a:avLst/>
            <a:gdLst/>
            <a:ahLst/>
            <a:cxnLst/>
            <a:rect l="l" t="t" r="r" b="b"/>
            <a:pathLst>
              <a:path w="6272829" h="6448703">
                <a:moveTo>
                  <a:pt x="0" y="0"/>
                </a:moveTo>
                <a:lnTo>
                  <a:pt x="6272830" y="0"/>
                </a:lnTo>
                <a:lnTo>
                  <a:pt x="6272830" y="6448703"/>
                </a:lnTo>
                <a:lnTo>
                  <a:pt x="0" y="644870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oup 3"/>
          <p:cNvGrpSpPr/>
          <p:nvPr/>
        </p:nvGrpSpPr>
        <p:grpSpPr>
          <a:xfrm>
            <a:off x="643003" y="5331158"/>
            <a:ext cx="866979" cy="1008849"/>
            <a:chOff x="0" y="0"/>
            <a:chExt cx="698500" cy="812800"/>
          </a:xfrm>
        </p:grpSpPr>
        <p:sp>
          <p:nvSpPr>
            <p:cNvPr id="4" name="Freeform 4"/>
            <p:cNvSpPr/>
            <p:nvPr/>
          </p:nvSpPr>
          <p:spPr>
            <a:xfrm>
              <a:off x="0" y="13262"/>
              <a:ext cx="698500" cy="786275"/>
            </a:xfrm>
            <a:custGeom>
              <a:avLst/>
              <a:gdLst/>
              <a:ahLst/>
              <a:cxnLst/>
              <a:rect l="l" t="t" r="r" b="b"/>
              <a:pathLst>
                <a:path w="698500" h="786275">
                  <a:moveTo>
                    <a:pt x="408947" y="21471"/>
                  </a:moveTo>
                  <a:lnTo>
                    <a:pt x="638803" y="155205"/>
                  </a:lnTo>
                  <a:cubicBezTo>
                    <a:pt x="675763" y="176709"/>
                    <a:pt x="698500" y="216244"/>
                    <a:pt x="698500" y="259004"/>
                  </a:cubicBezTo>
                  <a:lnTo>
                    <a:pt x="698500" y="527272"/>
                  </a:lnTo>
                  <a:cubicBezTo>
                    <a:pt x="698500" y="570032"/>
                    <a:pt x="675763" y="609567"/>
                    <a:pt x="638803" y="631071"/>
                  </a:cubicBezTo>
                  <a:lnTo>
                    <a:pt x="408947" y="764805"/>
                  </a:lnTo>
                  <a:cubicBezTo>
                    <a:pt x="372045" y="786276"/>
                    <a:pt x="326455" y="786276"/>
                    <a:pt x="289553" y="764805"/>
                  </a:cubicBezTo>
                  <a:lnTo>
                    <a:pt x="59697" y="631071"/>
                  </a:lnTo>
                  <a:cubicBezTo>
                    <a:pt x="22737" y="609567"/>
                    <a:pt x="0" y="570032"/>
                    <a:pt x="0" y="527272"/>
                  </a:cubicBezTo>
                  <a:lnTo>
                    <a:pt x="0" y="259004"/>
                  </a:lnTo>
                  <a:cubicBezTo>
                    <a:pt x="0" y="216244"/>
                    <a:pt x="22737" y="176709"/>
                    <a:pt x="59697" y="155205"/>
                  </a:cubicBezTo>
                  <a:lnTo>
                    <a:pt x="289553" y="21471"/>
                  </a:lnTo>
                  <a:cubicBezTo>
                    <a:pt x="326455" y="0"/>
                    <a:pt x="372045" y="0"/>
                    <a:pt x="408947" y="21471"/>
                  </a:cubicBezTo>
                  <a:close/>
                </a:path>
              </a:pathLst>
            </a:custGeom>
            <a:solidFill>
              <a:srgbClr val="FFFFFF"/>
            </a:solidFill>
            <a:ln w="57150" cap="sq">
              <a:solidFill>
                <a:srgbClr val="E5F5FF"/>
              </a:solidFill>
              <a:prstDash val="solid"/>
              <a:miter/>
            </a:ln>
          </p:spPr>
        </p:sp>
        <p:sp>
          <p:nvSpPr>
            <p:cNvPr id="5" name="TextBox 5"/>
            <p:cNvSpPr txBox="1"/>
            <p:nvPr/>
          </p:nvSpPr>
          <p:spPr>
            <a:xfrm>
              <a:off x="0" y="101600"/>
              <a:ext cx="698500" cy="571500"/>
            </a:xfrm>
            <a:prstGeom prst="rect">
              <a:avLst/>
            </a:prstGeom>
          </p:spPr>
          <p:txBody>
            <a:bodyPr lIns="33330" tIns="33330" rIns="33330" bIns="33330" rtlCol="0" anchor="ctr"/>
            <a:lstStyle/>
            <a:p>
              <a:pPr algn="ctr">
                <a:lnSpc>
                  <a:spcPts val="2659"/>
                </a:lnSpc>
              </a:pPr>
              <a:endParaRPr/>
            </a:p>
          </p:txBody>
        </p:sp>
      </p:grpSp>
      <p:grpSp>
        <p:nvGrpSpPr>
          <p:cNvPr id="6" name="Group 6"/>
          <p:cNvGrpSpPr/>
          <p:nvPr/>
        </p:nvGrpSpPr>
        <p:grpSpPr>
          <a:xfrm>
            <a:off x="684773" y="7144870"/>
            <a:ext cx="859638" cy="1000306"/>
            <a:chOff x="0" y="0"/>
            <a:chExt cx="698500" cy="812800"/>
          </a:xfrm>
        </p:grpSpPr>
        <p:sp>
          <p:nvSpPr>
            <p:cNvPr id="7" name="Freeform 7"/>
            <p:cNvSpPr/>
            <p:nvPr/>
          </p:nvSpPr>
          <p:spPr>
            <a:xfrm>
              <a:off x="0" y="13376"/>
              <a:ext cx="698500" cy="786049"/>
            </a:xfrm>
            <a:custGeom>
              <a:avLst/>
              <a:gdLst/>
              <a:ahLst/>
              <a:cxnLst/>
              <a:rect l="l" t="t" r="r" b="b"/>
              <a:pathLst>
                <a:path w="698500" h="786049">
                  <a:moveTo>
                    <a:pt x="409457" y="21654"/>
                  </a:moveTo>
                  <a:lnTo>
                    <a:pt x="638293" y="154794"/>
                  </a:lnTo>
                  <a:cubicBezTo>
                    <a:pt x="675568" y="176482"/>
                    <a:pt x="698500" y="216354"/>
                    <a:pt x="698500" y="259480"/>
                  </a:cubicBezTo>
                  <a:lnTo>
                    <a:pt x="698500" y="526568"/>
                  </a:lnTo>
                  <a:cubicBezTo>
                    <a:pt x="698500" y="569694"/>
                    <a:pt x="675568" y="609566"/>
                    <a:pt x="638293" y="631254"/>
                  </a:cubicBezTo>
                  <a:lnTo>
                    <a:pt x="409457" y="764394"/>
                  </a:lnTo>
                  <a:cubicBezTo>
                    <a:pt x="372239" y="786048"/>
                    <a:pt x="326261" y="786048"/>
                    <a:pt x="289043" y="764394"/>
                  </a:cubicBezTo>
                  <a:lnTo>
                    <a:pt x="60207" y="631254"/>
                  </a:lnTo>
                  <a:cubicBezTo>
                    <a:pt x="22932" y="609566"/>
                    <a:pt x="0" y="569694"/>
                    <a:pt x="0" y="526568"/>
                  </a:cubicBezTo>
                  <a:lnTo>
                    <a:pt x="0" y="259480"/>
                  </a:lnTo>
                  <a:cubicBezTo>
                    <a:pt x="0" y="216354"/>
                    <a:pt x="22932" y="176482"/>
                    <a:pt x="60207" y="154794"/>
                  </a:cubicBezTo>
                  <a:lnTo>
                    <a:pt x="289043" y="21654"/>
                  </a:lnTo>
                  <a:cubicBezTo>
                    <a:pt x="326261" y="0"/>
                    <a:pt x="372239" y="0"/>
                    <a:pt x="409457" y="21654"/>
                  </a:cubicBezTo>
                  <a:close/>
                </a:path>
              </a:pathLst>
            </a:custGeom>
            <a:solidFill>
              <a:srgbClr val="FFFFFF"/>
            </a:solidFill>
            <a:ln w="57150" cap="sq">
              <a:solidFill>
                <a:srgbClr val="E5F5FF"/>
              </a:solidFill>
              <a:prstDash val="solid"/>
              <a:miter/>
            </a:ln>
          </p:spPr>
        </p:sp>
        <p:sp>
          <p:nvSpPr>
            <p:cNvPr id="8" name="TextBox 8"/>
            <p:cNvSpPr txBox="1"/>
            <p:nvPr/>
          </p:nvSpPr>
          <p:spPr>
            <a:xfrm>
              <a:off x="0" y="101600"/>
              <a:ext cx="698500" cy="571500"/>
            </a:xfrm>
            <a:prstGeom prst="rect">
              <a:avLst/>
            </a:prstGeom>
          </p:spPr>
          <p:txBody>
            <a:bodyPr lIns="33048" tIns="33048" rIns="33048" bIns="33048" rtlCol="0" anchor="ctr"/>
            <a:lstStyle/>
            <a:p>
              <a:pPr algn="ctr">
                <a:lnSpc>
                  <a:spcPts val="2659"/>
                </a:lnSpc>
              </a:pPr>
              <a:endParaRPr/>
            </a:p>
          </p:txBody>
        </p:sp>
      </p:grpSp>
      <p:grpSp>
        <p:nvGrpSpPr>
          <p:cNvPr id="9" name="Group 9"/>
          <p:cNvGrpSpPr/>
          <p:nvPr/>
        </p:nvGrpSpPr>
        <p:grpSpPr>
          <a:xfrm>
            <a:off x="643003" y="3704430"/>
            <a:ext cx="866979" cy="1008849"/>
            <a:chOff x="0" y="0"/>
            <a:chExt cx="1155972" cy="1345132"/>
          </a:xfrm>
        </p:grpSpPr>
        <p:grpSp>
          <p:nvGrpSpPr>
            <p:cNvPr id="10" name="Group 10"/>
            <p:cNvGrpSpPr/>
            <p:nvPr/>
          </p:nvGrpSpPr>
          <p:grpSpPr>
            <a:xfrm>
              <a:off x="0" y="0"/>
              <a:ext cx="1155972" cy="1345132"/>
              <a:chOff x="0" y="0"/>
              <a:chExt cx="698500" cy="812800"/>
            </a:xfrm>
          </p:grpSpPr>
          <p:sp>
            <p:nvSpPr>
              <p:cNvPr id="11" name="Freeform 11"/>
              <p:cNvSpPr/>
              <p:nvPr/>
            </p:nvSpPr>
            <p:spPr>
              <a:xfrm>
                <a:off x="0" y="12358"/>
                <a:ext cx="698500" cy="788083"/>
              </a:xfrm>
              <a:custGeom>
                <a:avLst/>
                <a:gdLst/>
                <a:ahLst/>
                <a:cxnLst/>
                <a:rect l="l" t="t" r="r" b="b"/>
                <a:pathLst>
                  <a:path w="698500" h="788083">
                    <a:moveTo>
                      <a:pt x="404877" y="20007"/>
                    </a:moveTo>
                    <a:lnTo>
                      <a:pt x="642873" y="158477"/>
                    </a:lnTo>
                    <a:cubicBezTo>
                      <a:pt x="677313" y="178515"/>
                      <a:pt x="698500" y="215354"/>
                      <a:pt x="698500" y="255200"/>
                    </a:cubicBezTo>
                    <a:lnTo>
                      <a:pt x="698500" y="532884"/>
                    </a:lnTo>
                    <a:cubicBezTo>
                      <a:pt x="698500" y="572730"/>
                      <a:pt x="677313" y="609569"/>
                      <a:pt x="642873" y="629607"/>
                    </a:cubicBezTo>
                    <a:lnTo>
                      <a:pt x="404877" y="768077"/>
                    </a:lnTo>
                    <a:cubicBezTo>
                      <a:pt x="370491" y="788084"/>
                      <a:pt x="328009" y="788084"/>
                      <a:pt x="293623" y="768077"/>
                    </a:cubicBezTo>
                    <a:lnTo>
                      <a:pt x="55627" y="629607"/>
                    </a:lnTo>
                    <a:cubicBezTo>
                      <a:pt x="21187" y="609569"/>
                      <a:pt x="0" y="572730"/>
                      <a:pt x="0" y="532884"/>
                    </a:cubicBezTo>
                    <a:lnTo>
                      <a:pt x="0" y="255200"/>
                    </a:lnTo>
                    <a:cubicBezTo>
                      <a:pt x="0" y="215354"/>
                      <a:pt x="21187" y="178515"/>
                      <a:pt x="55627" y="158477"/>
                    </a:cubicBezTo>
                    <a:lnTo>
                      <a:pt x="293623" y="20007"/>
                    </a:lnTo>
                    <a:cubicBezTo>
                      <a:pt x="328009" y="0"/>
                      <a:pt x="370491" y="0"/>
                      <a:pt x="404877" y="20007"/>
                    </a:cubicBezTo>
                    <a:close/>
                  </a:path>
                </a:pathLst>
              </a:custGeom>
              <a:solidFill>
                <a:srgbClr val="FFFFFF"/>
              </a:solidFill>
              <a:ln w="57150" cap="sq">
                <a:solidFill>
                  <a:srgbClr val="E5F5FF"/>
                </a:solidFill>
                <a:prstDash val="solid"/>
                <a:miter/>
              </a:ln>
            </p:spPr>
          </p:sp>
          <p:sp>
            <p:nvSpPr>
              <p:cNvPr id="12" name="TextBox 12"/>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14822" y="314237"/>
              <a:ext cx="726329" cy="726329"/>
            </a:xfrm>
            <a:custGeom>
              <a:avLst/>
              <a:gdLst/>
              <a:ahLst/>
              <a:cxnLst/>
              <a:rect l="l" t="t" r="r" b="b"/>
              <a:pathLst>
                <a:path w="726329" h="726329">
                  <a:moveTo>
                    <a:pt x="0" y="0"/>
                  </a:moveTo>
                  <a:lnTo>
                    <a:pt x="726329" y="0"/>
                  </a:lnTo>
                  <a:lnTo>
                    <a:pt x="726329" y="726329"/>
                  </a:lnTo>
                  <a:lnTo>
                    <a:pt x="0" y="726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4" name="TextBox 14"/>
          <p:cNvSpPr txBox="1"/>
          <p:nvPr/>
        </p:nvSpPr>
        <p:spPr>
          <a:xfrm>
            <a:off x="1028700" y="760883"/>
            <a:ext cx="13983836" cy="2392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Team Roles &amp; Responsibilities</a:t>
            </a:r>
          </a:p>
        </p:txBody>
      </p:sp>
      <p:sp>
        <p:nvSpPr>
          <p:cNvPr id="15" name="TextBox 15"/>
          <p:cNvSpPr txBox="1"/>
          <p:nvPr/>
        </p:nvSpPr>
        <p:spPr>
          <a:xfrm>
            <a:off x="3486449" y="5429250"/>
            <a:ext cx="7690609" cy="1123950"/>
          </a:xfrm>
          <a:prstGeom prst="rect">
            <a:avLst/>
          </a:prstGeom>
        </p:spPr>
        <p:txBody>
          <a:bodyPr lIns="0" tIns="0" rIns="0" bIns="0" rtlCol="0" anchor="t">
            <a:spAutoFit/>
          </a:bodyPr>
          <a:lstStyle/>
          <a:p>
            <a:pPr marL="539749" lvl="1" indent="-269875" algn="l">
              <a:lnSpc>
                <a:spcPts val="2999"/>
              </a:lnSpc>
              <a:buFont typeface="Arial"/>
              <a:buChar char="•"/>
            </a:pPr>
            <a:r>
              <a:rPr lang="en-US" sz="2499" b="1">
                <a:solidFill>
                  <a:srgbClr val="243B55"/>
                </a:solidFill>
                <a:latin typeface="Public Sans Bold"/>
                <a:ea typeface="Public Sans Bold"/>
                <a:cs typeface="Public Sans Bold"/>
                <a:sym typeface="Public Sans Bold"/>
              </a:rPr>
              <a:t>Forecasting &amp; MRP runs → Production orders.</a:t>
            </a:r>
          </a:p>
          <a:p>
            <a:pPr marL="539749" lvl="1" indent="-269875" algn="l">
              <a:lnSpc>
                <a:spcPts val="2999"/>
              </a:lnSpc>
              <a:buFont typeface="Arial"/>
              <a:buChar char="•"/>
            </a:pPr>
            <a:r>
              <a:rPr lang="en-US" sz="2499" b="1">
                <a:solidFill>
                  <a:srgbClr val="243B55"/>
                </a:solidFill>
                <a:latin typeface="Public Sans Bold"/>
                <a:ea typeface="Public Sans Bold"/>
                <a:cs typeface="Public Sans Bold"/>
                <a:sym typeface="Public Sans Bold"/>
              </a:rPr>
              <a:t>Financial statements &amp; valuation (Fiori).</a:t>
            </a:r>
          </a:p>
          <a:p>
            <a:pPr algn="l">
              <a:lnSpc>
                <a:spcPts val="2999"/>
              </a:lnSpc>
            </a:pPr>
            <a:endParaRPr lang="en-US" sz="2499" b="1">
              <a:solidFill>
                <a:srgbClr val="243B55"/>
              </a:solidFill>
              <a:latin typeface="Public Sans Bold"/>
              <a:ea typeface="Public Sans Bold"/>
              <a:cs typeface="Public Sans Bold"/>
              <a:sym typeface="Public Sans Bold"/>
            </a:endParaRPr>
          </a:p>
        </p:txBody>
      </p:sp>
      <p:sp>
        <p:nvSpPr>
          <p:cNvPr id="16" name="TextBox 16"/>
          <p:cNvSpPr txBox="1"/>
          <p:nvPr/>
        </p:nvSpPr>
        <p:spPr>
          <a:xfrm>
            <a:off x="3486449" y="7077075"/>
            <a:ext cx="7823968" cy="1495425"/>
          </a:xfrm>
          <a:prstGeom prst="rect">
            <a:avLst/>
          </a:prstGeom>
        </p:spPr>
        <p:txBody>
          <a:bodyPr lIns="0" tIns="0" rIns="0" bIns="0" rtlCol="0" anchor="t">
            <a:spAutoFit/>
          </a:bodyPr>
          <a:lstStyle/>
          <a:p>
            <a:pPr marL="539749" lvl="1" indent="-269875" algn="l">
              <a:lnSpc>
                <a:spcPts val="2999"/>
              </a:lnSpc>
              <a:buFont typeface="Arial"/>
              <a:buChar char="•"/>
            </a:pPr>
            <a:r>
              <a:rPr lang="en-US" sz="2499" b="1">
                <a:solidFill>
                  <a:srgbClr val="243B55"/>
                </a:solidFill>
                <a:latin typeface="Public Sans Bold"/>
                <a:ea typeface="Public Sans Bold"/>
                <a:cs typeface="Public Sans Bold"/>
                <a:sym typeface="Public Sans Bold"/>
              </a:rPr>
              <a:t>Converted planned orders → Production.</a:t>
            </a:r>
          </a:p>
          <a:p>
            <a:pPr marL="539749" lvl="1" indent="-269875" algn="l">
              <a:lnSpc>
                <a:spcPts val="2999"/>
              </a:lnSpc>
              <a:buFont typeface="Arial"/>
              <a:buChar char="•"/>
            </a:pPr>
            <a:r>
              <a:rPr lang="en-US" sz="2499" b="1">
                <a:solidFill>
                  <a:srgbClr val="243B55"/>
                </a:solidFill>
                <a:latin typeface="Public Sans Bold"/>
                <a:ea typeface="Public Sans Bold"/>
                <a:cs typeface="Public Sans Bold"/>
                <a:sym typeface="Public Sans Bold"/>
              </a:rPr>
              <a:t>Loan repayment tracking.</a:t>
            </a:r>
          </a:p>
          <a:p>
            <a:pPr marL="539749" lvl="1" indent="-269875" algn="l">
              <a:lnSpc>
                <a:spcPts val="2999"/>
              </a:lnSpc>
              <a:buFont typeface="Arial"/>
              <a:buChar char="•"/>
            </a:pPr>
            <a:r>
              <a:rPr lang="en-US" sz="2499" b="1">
                <a:solidFill>
                  <a:srgbClr val="243B55"/>
                </a:solidFill>
                <a:latin typeface="Public Sans Bold"/>
                <a:ea typeface="Public Sans Bold"/>
                <a:cs typeface="Public Sans Bold"/>
                <a:sym typeface="Public Sans Bold"/>
              </a:rPr>
              <a:t>Inventory reports &amp; purchase order monitoring.</a:t>
            </a:r>
          </a:p>
          <a:p>
            <a:pPr algn="l">
              <a:lnSpc>
                <a:spcPts val="2999"/>
              </a:lnSpc>
            </a:pPr>
            <a:endParaRPr lang="en-US" sz="2499" b="1">
              <a:solidFill>
                <a:srgbClr val="243B55"/>
              </a:solidFill>
              <a:latin typeface="Public Sans Bold"/>
              <a:ea typeface="Public Sans Bold"/>
              <a:cs typeface="Public Sans Bold"/>
              <a:sym typeface="Public Sans Bold"/>
            </a:endParaRPr>
          </a:p>
        </p:txBody>
      </p:sp>
      <p:sp>
        <p:nvSpPr>
          <p:cNvPr id="17" name="TextBox 17"/>
          <p:cNvSpPr txBox="1"/>
          <p:nvPr/>
        </p:nvSpPr>
        <p:spPr>
          <a:xfrm>
            <a:off x="3486449" y="3781425"/>
            <a:ext cx="8136089" cy="1123950"/>
          </a:xfrm>
          <a:prstGeom prst="rect">
            <a:avLst/>
          </a:prstGeom>
        </p:spPr>
        <p:txBody>
          <a:bodyPr lIns="0" tIns="0" rIns="0" bIns="0" rtlCol="0" anchor="t">
            <a:spAutoFit/>
          </a:bodyPr>
          <a:lstStyle/>
          <a:p>
            <a:pPr marL="539749" lvl="1" indent="-269875" algn="l">
              <a:lnSpc>
                <a:spcPts val="2999"/>
              </a:lnSpc>
              <a:buFont typeface="Arial"/>
              <a:buChar char="•"/>
            </a:pPr>
            <a:r>
              <a:rPr lang="en-US" sz="2499" b="1">
                <a:solidFill>
                  <a:srgbClr val="243B55"/>
                </a:solidFill>
                <a:latin typeface="Public Sans Bold"/>
                <a:ea typeface="Public Sans Bold"/>
                <a:cs typeface="Public Sans Bold"/>
                <a:sym typeface="Public Sans Bold"/>
              </a:rPr>
              <a:t>Market price analysis → Adjusted price lists dynamically.</a:t>
            </a:r>
          </a:p>
          <a:p>
            <a:pPr algn="l">
              <a:lnSpc>
                <a:spcPts val="2999"/>
              </a:lnSpc>
            </a:pPr>
            <a:endParaRPr lang="en-US" sz="2499" b="1">
              <a:solidFill>
                <a:srgbClr val="243B55"/>
              </a:solidFill>
              <a:latin typeface="Public Sans Bold"/>
              <a:ea typeface="Public Sans Bold"/>
              <a:cs typeface="Public Sans Bold"/>
              <a:sym typeface="Public Sans Bold"/>
            </a:endParaRPr>
          </a:p>
        </p:txBody>
      </p:sp>
      <p:sp>
        <p:nvSpPr>
          <p:cNvPr id="18" name="TextBox 18"/>
          <p:cNvSpPr txBox="1"/>
          <p:nvPr/>
        </p:nvSpPr>
        <p:spPr>
          <a:xfrm>
            <a:off x="1810024" y="5649845"/>
            <a:ext cx="1705000" cy="38100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Merelyn</a:t>
            </a:r>
          </a:p>
        </p:txBody>
      </p:sp>
      <p:sp>
        <p:nvSpPr>
          <p:cNvPr id="19" name="TextBox 19"/>
          <p:cNvSpPr txBox="1"/>
          <p:nvPr/>
        </p:nvSpPr>
        <p:spPr>
          <a:xfrm>
            <a:off x="1810024" y="3986213"/>
            <a:ext cx="4226619" cy="38100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Somavina</a:t>
            </a:r>
          </a:p>
        </p:txBody>
      </p:sp>
      <p:sp>
        <p:nvSpPr>
          <p:cNvPr id="20" name="TextBox 20"/>
          <p:cNvSpPr txBox="1"/>
          <p:nvPr/>
        </p:nvSpPr>
        <p:spPr>
          <a:xfrm>
            <a:off x="1810024" y="7449760"/>
            <a:ext cx="4226619" cy="381000"/>
          </a:xfrm>
          <a:prstGeom prst="rect">
            <a:avLst/>
          </a:prstGeom>
        </p:spPr>
        <p:txBody>
          <a:bodyPr lIns="0" tIns="0" rIns="0" bIns="0" rtlCol="0" anchor="t">
            <a:spAutoFit/>
          </a:bodyPr>
          <a:lstStyle/>
          <a:p>
            <a:pPr algn="l">
              <a:lnSpc>
                <a:spcPts val="2999"/>
              </a:lnSpc>
            </a:pPr>
            <a:r>
              <a:rPr lang="en-US" sz="2499" b="1">
                <a:solidFill>
                  <a:srgbClr val="243B55"/>
                </a:solidFill>
                <a:latin typeface="Public Sans Bold"/>
                <a:ea typeface="Public Sans Bold"/>
                <a:cs typeface="Public Sans Bold"/>
                <a:sym typeface="Public Sans Bold"/>
              </a:rPr>
              <a:t>Divya</a:t>
            </a:r>
          </a:p>
        </p:txBody>
      </p:sp>
      <p:sp>
        <p:nvSpPr>
          <p:cNvPr id="21" name="Freeform 21"/>
          <p:cNvSpPr/>
          <p:nvPr/>
        </p:nvSpPr>
        <p:spPr>
          <a:xfrm>
            <a:off x="803106" y="7333536"/>
            <a:ext cx="622972" cy="622972"/>
          </a:xfrm>
          <a:custGeom>
            <a:avLst/>
            <a:gdLst/>
            <a:ahLst/>
            <a:cxnLst/>
            <a:rect l="l" t="t" r="r" b="b"/>
            <a:pathLst>
              <a:path w="622972" h="622972">
                <a:moveTo>
                  <a:pt x="0" y="0"/>
                </a:moveTo>
                <a:lnTo>
                  <a:pt x="622973" y="0"/>
                </a:lnTo>
                <a:lnTo>
                  <a:pt x="622973" y="622973"/>
                </a:lnTo>
                <a:lnTo>
                  <a:pt x="0" y="622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a:off x="811354" y="5517162"/>
            <a:ext cx="453743" cy="504158"/>
          </a:xfrm>
          <a:custGeom>
            <a:avLst/>
            <a:gdLst/>
            <a:ahLst/>
            <a:cxnLst/>
            <a:rect l="l" t="t" r="r" b="b"/>
            <a:pathLst>
              <a:path w="453743" h="504158">
                <a:moveTo>
                  <a:pt x="0" y="0"/>
                </a:moveTo>
                <a:lnTo>
                  <a:pt x="453742" y="0"/>
                </a:lnTo>
                <a:lnTo>
                  <a:pt x="453742" y="504158"/>
                </a:lnTo>
                <a:lnTo>
                  <a:pt x="0" y="5041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Freeform 4"/>
          <p:cNvSpPr/>
          <p:nvPr/>
        </p:nvSpPr>
        <p:spPr>
          <a:xfrm>
            <a:off x="792891" y="2365177"/>
            <a:ext cx="10850665" cy="3919803"/>
          </a:xfrm>
          <a:custGeom>
            <a:avLst/>
            <a:gdLst/>
            <a:ahLst/>
            <a:cxnLst/>
            <a:rect l="l" t="t" r="r" b="b"/>
            <a:pathLst>
              <a:path w="10850665" h="3919803">
                <a:moveTo>
                  <a:pt x="0" y="0"/>
                </a:moveTo>
                <a:lnTo>
                  <a:pt x="10850664" y="0"/>
                </a:lnTo>
                <a:lnTo>
                  <a:pt x="10850664" y="3919803"/>
                </a:lnTo>
                <a:lnTo>
                  <a:pt x="0" y="3919803"/>
                </a:lnTo>
                <a:lnTo>
                  <a:pt x="0" y="0"/>
                </a:lnTo>
                <a:close/>
              </a:path>
            </a:pathLst>
          </a:custGeom>
          <a:blipFill>
            <a:blip r:embed="rId7"/>
            <a:stretch>
              <a:fillRect/>
            </a:stretch>
          </a:blipFill>
        </p:spPr>
      </p:sp>
      <p:sp>
        <p:nvSpPr>
          <p:cNvPr id="5" name="Freeform 5"/>
          <p:cNvSpPr/>
          <p:nvPr/>
        </p:nvSpPr>
        <p:spPr>
          <a:xfrm>
            <a:off x="12024170" y="2365177"/>
            <a:ext cx="5441906" cy="6221275"/>
          </a:xfrm>
          <a:custGeom>
            <a:avLst/>
            <a:gdLst/>
            <a:ahLst/>
            <a:cxnLst/>
            <a:rect l="l" t="t" r="r" b="b"/>
            <a:pathLst>
              <a:path w="5441906" h="6221275">
                <a:moveTo>
                  <a:pt x="0" y="0"/>
                </a:moveTo>
                <a:lnTo>
                  <a:pt x="5441906" y="0"/>
                </a:lnTo>
                <a:lnTo>
                  <a:pt x="5441906" y="6221275"/>
                </a:lnTo>
                <a:lnTo>
                  <a:pt x="0" y="6221275"/>
                </a:lnTo>
                <a:lnTo>
                  <a:pt x="0" y="0"/>
                </a:lnTo>
                <a:close/>
              </a:path>
            </a:pathLst>
          </a:custGeom>
          <a:blipFill>
            <a:blip r:embed="rId8"/>
            <a:stretch>
              <a:fillRect/>
            </a:stretch>
          </a:blipFill>
        </p:spPr>
      </p:sp>
      <p:grpSp>
        <p:nvGrpSpPr>
          <p:cNvPr id="6" name="Group 6"/>
          <p:cNvGrpSpPr/>
          <p:nvPr/>
        </p:nvGrpSpPr>
        <p:grpSpPr>
          <a:xfrm>
            <a:off x="13867903" y="7177291"/>
            <a:ext cx="1342486" cy="134248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10707"/>
              </a:solidFill>
              <a:prstDash val="solid"/>
              <a:miter/>
            </a:ln>
          </p:spPr>
        </p:sp>
        <p:sp>
          <p:nvSpPr>
            <p:cNvPr id="8" name="TextBox 8"/>
            <p:cNvSpPr txBox="1"/>
            <p:nvPr/>
          </p:nvSpPr>
          <p:spPr>
            <a:xfrm>
              <a:off x="76200" y="66675"/>
              <a:ext cx="660400" cy="669925"/>
            </a:xfrm>
            <a:prstGeom prst="rect">
              <a:avLst/>
            </a:prstGeom>
          </p:spPr>
          <p:txBody>
            <a:bodyPr lIns="50800" tIns="50800" rIns="50800" bIns="50800" rtlCol="0" anchor="ctr"/>
            <a:lstStyle/>
            <a:p>
              <a:pPr algn="ctr">
                <a:lnSpc>
                  <a:spcPts val="2999"/>
                </a:lnSpc>
              </a:pPr>
              <a:endParaRPr/>
            </a:p>
          </p:txBody>
        </p:sp>
      </p:grpSp>
      <p:sp>
        <p:nvSpPr>
          <p:cNvPr id="9" name="TextBox 9"/>
          <p:cNvSpPr txBox="1"/>
          <p:nvPr/>
        </p:nvSpPr>
        <p:spPr>
          <a:xfrm>
            <a:off x="2821480" y="656441"/>
            <a:ext cx="12645040" cy="1249343"/>
          </a:xfrm>
          <a:prstGeom prst="rect">
            <a:avLst/>
          </a:prstGeom>
        </p:spPr>
        <p:txBody>
          <a:bodyPr lIns="0" tIns="0" rIns="0" bIns="0" rtlCol="0" anchor="t">
            <a:spAutoFit/>
          </a:bodyPr>
          <a:lstStyle/>
          <a:p>
            <a:pPr marL="0" lvl="1" indent="0" algn="ctr">
              <a:lnSpc>
                <a:spcPts val="9037"/>
              </a:lnSpc>
            </a:pPr>
            <a:r>
              <a:rPr lang="en-US" sz="10041" b="1" spc="-461">
                <a:solidFill>
                  <a:srgbClr val="00694C"/>
                </a:solidFill>
                <a:latin typeface="Raleway Medium"/>
                <a:ea typeface="Raleway Medium"/>
                <a:cs typeface="Raleway Medium"/>
                <a:sym typeface="Raleway Medium"/>
              </a:rPr>
              <a:t>Company Valuation</a:t>
            </a:r>
          </a:p>
        </p:txBody>
      </p:sp>
      <p:sp>
        <p:nvSpPr>
          <p:cNvPr id="10" name="TextBox 10"/>
          <p:cNvSpPr txBox="1"/>
          <p:nvPr/>
        </p:nvSpPr>
        <p:spPr>
          <a:xfrm>
            <a:off x="3874676" y="6503516"/>
            <a:ext cx="4687094" cy="1581150"/>
          </a:xfrm>
          <a:prstGeom prst="rect">
            <a:avLst/>
          </a:prstGeom>
        </p:spPr>
        <p:txBody>
          <a:bodyPr lIns="0" tIns="0" rIns="0" bIns="0" rtlCol="0" anchor="t">
            <a:spAutoFit/>
          </a:bodyPr>
          <a:lstStyle/>
          <a:p>
            <a:pPr algn="ctr">
              <a:lnSpc>
                <a:spcPts val="4199"/>
              </a:lnSpc>
              <a:spcBef>
                <a:spcPct val="0"/>
              </a:spcBef>
            </a:pPr>
            <a:r>
              <a:rPr lang="en-US" sz="3499" b="1">
                <a:solidFill>
                  <a:srgbClr val="00694C"/>
                </a:solidFill>
                <a:latin typeface="Raleway Bold"/>
                <a:ea typeface="Raleway Bold"/>
                <a:cs typeface="Raleway Bold"/>
                <a:sym typeface="Raleway Bold"/>
              </a:rPr>
              <a:t>R1 €49M → R5 €100M</a:t>
            </a:r>
          </a:p>
          <a:p>
            <a:pPr algn="ctr">
              <a:lnSpc>
                <a:spcPts val="4199"/>
              </a:lnSpc>
              <a:spcBef>
                <a:spcPct val="0"/>
              </a:spcBef>
            </a:pPr>
            <a:endParaRPr lang="en-US" sz="3499" b="1">
              <a:solidFill>
                <a:srgbClr val="00694C"/>
              </a:solidFill>
              <a:latin typeface="Raleway Bold"/>
              <a:ea typeface="Raleway Bold"/>
              <a:cs typeface="Raleway Bold"/>
              <a:sym typeface="Raleway Bold"/>
            </a:endParaRPr>
          </a:p>
          <a:p>
            <a:pPr algn="ctr">
              <a:lnSpc>
                <a:spcPts val="4199"/>
              </a:lnSpc>
              <a:spcBef>
                <a:spcPct val="0"/>
              </a:spcBef>
            </a:pPr>
            <a:r>
              <a:rPr lang="en-US" sz="3499" b="1">
                <a:solidFill>
                  <a:srgbClr val="00694C"/>
                </a:solidFill>
                <a:latin typeface="Raleway Bold"/>
                <a:ea typeface="Raleway Bold"/>
                <a:cs typeface="Raleway Bold"/>
                <a:sym typeface="Raleway Bold"/>
              </a:rPr>
              <a:t>Peak - €107M</a:t>
            </a:r>
          </a:p>
        </p:txBody>
      </p:sp>
      <p:sp>
        <p:nvSpPr>
          <p:cNvPr id="11" name="TextBox 11"/>
          <p:cNvSpPr txBox="1"/>
          <p:nvPr/>
        </p:nvSpPr>
        <p:spPr>
          <a:xfrm>
            <a:off x="14539146" y="8724900"/>
            <a:ext cx="515144" cy="533400"/>
          </a:xfrm>
          <a:prstGeom prst="rect">
            <a:avLst/>
          </a:prstGeom>
        </p:spPr>
        <p:txBody>
          <a:bodyPr lIns="0" tIns="0" rIns="0" bIns="0" rtlCol="0" anchor="t">
            <a:spAutoFit/>
          </a:bodyPr>
          <a:lstStyle/>
          <a:p>
            <a:pPr algn="ctr">
              <a:lnSpc>
                <a:spcPts val="4199"/>
              </a:lnSpc>
              <a:spcBef>
                <a:spcPct val="0"/>
              </a:spcBef>
            </a:pPr>
            <a:r>
              <a:rPr lang="en-US" sz="3499" b="1">
                <a:solidFill>
                  <a:srgbClr val="00694C"/>
                </a:solidFill>
                <a:latin typeface="Raleway Bold"/>
                <a:ea typeface="Raleway Bold"/>
                <a:cs typeface="Raleway Bold"/>
                <a:sym typeface="Raleway Bold"/>
              </a:rPr>
              <a:t>R1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7845599" y="6646225"/>
            <a:ext cx="10195186" cy="3287948"/>
          </a:xfrm>
          <a:custGeom>
            <a:avLst/>
            <a:gdLst/>
            <a:ahLst/>
            <a:cxnLst/>
            <a:rect l="l" t="t" r="r" b="b"/>
            <a:pathLst>
              <a:path w="10195186" h="3287948">
                <a:moveTo>
                  <a:pt x="0" y="0"/>
                </a:moveTo>
                <a:lnTo>
                  <a:pt x="10195187" y="0"/>
                </a:lnTo>
                <a:lnTo>
                  <a:pt x="10195187" y="3287947"/>
                </a:lnTo>
                <a:lnTo>
                  <a:pt x="0" y="3287947"/>
                </a:lnTo>
                <a:lnTo>
                  <a:pt x="0" y="0"/>
                </a:lnTo>
                <a:close/>
              </a:path>
            </a:pathLst>
          </a:custGeom>
          <a:blipFill>
            <a:blip r:embed="rId3"/>
            <a:stretch>
              <a:fillRect/>
            </a:stretch>
          </a:blipFill>
        </p:spPr>
      </p:sp>
      <p:sp>
        <p:nvSpPr>
          <p:cNvPr id="3" name="Freeform 3"/>
          <p:cNvSpPr/>
          <p:nvPr/>
        </p:nvSpPr>
        <p:spPr>
          <a:xfrm>
            <a:off x="7845599" y="730680"/>
            <a:ext cx="10195186" cy="3479107"/>
          </a:xfrm>
          <a:custGeom>
            <a:avLst/>
            <a:gdLst/>
            <a:ahLst/>
            <a:cxnLst/>
            <a:rect l="l" t="t" r="r" b="b"/>
            <a:pathLst>
              <a:path w="10195186" h="3479107">
                <a:moveTo>
                  <a:pt x="0" y="0"/>
                </a:moveTo>
                <a:lnTo>
                  <a:pt x="10195187" y="0"/>
                </a:lnTo>
                <a:lnTo>
                  <a:pt x="10195187" y="3479107"/>
                </a:lnTo>
                <a:lnTo>
                  <a:pt x="0" y="3479107"/>
                </a:lnTo>
                <a:lnTo>
                  <a:pt x="0" y="0"/>
                </a:lnTo>
                <a:close/>
              </a:path>
            </a:pathLst>
          </a:custGeom>
          <a:blipFill>
            <a:blip r:embed="rId4"/>
            <a:stretch>
              <a:fillRect/>
            </a:stretch>
          </a:blipFill>
        </p:spPr>
      </p:sp>
      <p:sp>
        <p:nvSpPr>
          <p:cNvPr id="4" name="Freeform 4"/>
          <p:cNvSpPr/>
          <p:nvPr/>
        </p:nvSpPr>
        <p:spPr>
          <a:xfrm>
            <a:off x="12554885" y="4209787"/>
            <a:ext cx="776614" cy="2436437"/>
          </a:xfrm>
          <a:custGeom>
            <a:avLst/>
            <a:gdLst/>
            <a:ahLst/>
            <a:cxnLst/>
            <a:rect l="l" t="t" r="r" b="b"/>
            <a:pathLst>
              <a:path w="776614" h="2436437">
                <a:moveTo>
                  <a:pt x="0" y="0"/>
                </a:moveTo>
                <a:lnTo>
                  <a:pt x="776615" y="0"/>
                </a:lnTo>
                <a:lnTo>
                  <a:pt x="776615" y="2436438"/>
                </a:lnTo>
                <a:lnTo>
                  <a:pt x="0" y="24364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7943850" y="2498809"/>
            <a:ext cx="10096936" cy="396046"/>
            <a:chOff x="0" y="0"/>
            <a:chExt cx="2659275" cy="104309"/>
          </a:xfrm>
        </p:grpSpPr>
        <p:sp>
          <p:nvSpPr>
            <p:cNvPr id="6" name="Freeform 6"/>
            <p:cNvSpPr/>
            <p:nvPr/>
          </p:nvSpPr>
          <p:spPr>
            <a:xfrm>
              <a:off x="0" y="0"/>
              <a:ext cx="2659275" cy="104309"/>
            </a:xfrm>
            <a:custGeom>
              <a:avLst/>
              <a:gdLst/>
              <a:ahLst/>
              <a:cxnLst/>
              <a:rect l="l" t="t" r="r" b="b"/>
              <a:pathLst>
                <a:path w="2659275" h="104309">
                  <a:moveTo>
                    <a:pt x="0" y="0"/>
                  </a:moveTo>
                  <a:lnTo>
                    <a:pt x="2659275" y="0"/>
                  </a:lnTo>
                  <a:lnTo>
                    <a:pt x="2659275" y="104309"/>
                  </a:lnTo>
                  <a:lnTo>
                    <a:pt x="0" y="104309"/>
                  </a:lnTo>
                  <a:close/>
                </a:path>
              </a:pathLst>
            </a:custGeom>
            <a:solidFill>
              <a:srgbClr val="000000">
                <a:alpha val="0"/>
              </a:srgbClr>
            </a:solidFill>
            <a:ln w="66675" cap="sq">
              <a:solidFill>
                <a:srgbClr val="F10707"/>
              </a:solidFill>
              <a:prstDash val="solid"/>
              <a:miter/>
            </a:ln>
          </p:spPr>
        </p:sp>
        <p:sp>
          <p:nvSpPr>
            <p:cNvPr id="7" name="TextBox 7"/>
            <p:cNvSpPr txBox="1"/>
            <p:nvPr/>
          </p:nvSpPr>
          <p:spPr>
            <a:xfrm>
              <a:off x="0" y="-9525"/>
              <a:ext cx="2659275" cy="113834"/>
            </a:xfrm>
            <a:prstGeom prst="rect">
              <a:avLst/>
            </a:prstGeom>
          </p:spPr>
          <p:txBody>
            <a:bodyPr lIns="50800" tIns="50800" rIns="50800" bIns="50800" rtlCol="0" anchor="ctr"/>
            <a:lstStyle/>
            <a:p>
              <a:pPr algn="ctr">
                <a:lnSpc>
                  <a:spcPts val="2999"/>
                </a:lnSpc>
              </a:pPr>
              <a:endParaRPr/>
            </a:p>
          </p:txBody>
        </p:sp>
      </p:grpSp>
      <p:grpSp>
        <p:nvGrpSpPr>
          <p:cNvPr id="8" name="Group 8"/>
          <p:cNvGrpSpPr/>
          <p:nvPr/>
        </p:nvGrpSpPr>
        <p:grpSpPr>
          <a:xfrm>
            <a:off x="7959182" y="8027350"/>
            <a:ext cx="10096936" cy="396046"/>
            <a:chOff x="0" y="0"/>
            <a:chExt cx="2659275" cy="104309"/>
          </a:xfrm>
        </p:grpSpPr>
        <p:sp>
          <p:nvSpPr>
            <p:cNvPr id="9" name="Freeform 9"/>
            <p:cNvSpPr/>
            <p:nvPr/>
          </p:nvSpPr>
          <p:spPr>
            <a:xfrm>
              <a:off x="0" y="0"/>
              <a:ext cx="2659275" cy="104309"/>
            </a:xfrm>
            <a:custGeom>
              <a:avLst/>
              <a:gdLst/>
              <a:ahLst/>
              <a:cxnLst/>
              <a:rect l="l" t="t" r="r" b="b"/>
              <a:pathLst>
                <a:path w="2659275" h="104309">
                  <a:moveTo>
                    <a:pt x="0" y="0"/>
                  </a:moveTo>
                  <a:lnTo>
                    <a:pt x="2659275" y="0"/>
                  </a:lnTo>
                  <a:lnTo>
                    <a:pt x="2659275" y="104309"/>
                  </a:lnTo>
                  <a:lnTo>
                    <a:pt x="0" y="104309"/>
                  </a:lnTo>
                  <a:close/>
                </a:path>
              </a:pathLst>
            </a:custGeom>
            <a:solidFill>
              <a:srgbClr val="000000">
                <a:alpha val="0"/>
              </a:srgbClr>
            </a:solidFill>
            <a:ln w="66675" cap="sq">
              <a:solidFill>
                <a:srgbClr val="F10707"/>
              </a:solidFill>
              <a:prstDash val="solid"/>
              <a:miter/>
            </a:ln>
          </p:spPr>
        </p:sp>
        <p:sp>
          <p:nvSpPr>
            <p:cNvPr id="10" name="TextBox 10"/>
            <p:cNvSpPr txBox="1"/>
            <p:nvPr/>
          </p:nvSpPr>
          <p:spPr>
            <a:xfrm>
              <a:off x="0" y="-9525"/>
              <a:ext cx="2659275" cy="113834"/>
            </a:xfrm>
            <a:prstGeom prst="rect">
              <a:avLst/>
            </a:prstGeom>
          </p:spPr>
          <p:txBody>
            <a:bodyPr lIns="50800" tIns="50800" rIns="50800" bIns="50800" rtlCol="0" anchor="ctr"/>
            <a:lstStyle/>
            <a:p>
              <a:pPr algn="ctr">
                <a:lnSpc>
                  <a:spcPts val="2999"/>
                </a:lnSpc>
              </a:pPr>
              <a:endParaRPr/>
            </a:p>
          </p:txBody>
        </p:sp>
      </p:grpSp>
      <p:sp>
        <p:nvSpPr>
          <p:cNvPr id="11" name="TextBox 11"/>
          <p:cNvSpPr txBox="1"/>
          <p:nvPr/>
        </p:nvSpPr>
        <p:spPr>
          <a:xfrm>
            <a:off x="312819" y="2422609"/>
            <a:ext cx="6915300" cy="7802245"/>
          </a:xfrm>
          <a:prstGeom prst="rect">
            <a:avLst/>
          </a:prstGeom>
        </p:spPr>
        <p:txBody>
          <a:bodyPr lIns="0" tIns="0" rIns="0" bIns="0" rtlCol="0" anchor="t">
            <a:spAutoFit/>
          </a:bodyPr>
          <a:lstStyle/>
          <a:p>
            <a:pPr algn="l">
              <a:lnSpc>
                <a:spcPts val="3080"/>
              </a:lnSpc>
            </a:pPr>
            <a:endParaRPr/>
          </a:p>
          <a:p>
            <a:pPr algn="l">
              <a:lnSpc>
                <a:spcPts val="3080"/>
              </a:lnSpc>
            </a:pPr>
            <a:endParaRPr/>
          </a:p>
          <a:p>
            <a:pPr algn="l">
              <a:lnSpc>
                <a:spcPts val="3080"/>
              </a:lnSpc>
            </a:pPr>
            <a:r>
              <a:rPr lang="en-US" sz="2200" b="1">
                <a:solidFill>
                  <a:srgbClr val="00694C"/>
                </a:solidFill>
                <a:latin typeface="Raleway Semi-Bold"/>
                <a:ea typeface="Raleway Semi-Bold"/>
                <a:cs typeface="Raleway Semi-Bold"/>
                <a:sym typeface="Raleway Semi-Bold"/>
              </a:rPr>
              <a:t> 1. Profitability Growth</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Net Profit Margin: R1: 35.74% → R5: 47.44%</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Gross Margin: Improved from 75.49% (R1) to 76.18% (R5).</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a:p>
            <a:pPr algn="l">
              <a:lnSpc>
                <a:spcPts val="3080"/>
              </a:lnSpc>
              <a:spcBef>
                <a:spcPct val="0"/>
              </a:spcBef>
            </a:pPr>
            <a:r>
              <a:rPr lang="en-US" sz="2200" b="1">
                <a:solidFill>
                  <a:srgbClr val="00694C"/>
                </a:solidFill>
                <a:latin typeface="Raleway Semi-Bold"/>
                <a:ea typeface="Raleway Semi-Bold"/>
                <a:cs typeface="Raleway Semi-Bold"/>
                <a:sym typeface="Raleway Semi-Bold"/>
              </a:rPr>
              <a:t>2. Revenue &amp; Ranking</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Total Sales: R1: €1.39M→R5: €9.47M (6.8x growth).</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a:p>
            <a:pPr algn="l">
              <a:lnSpc>
                <a:spcPts val="3080"/>
              </a:lnSpc>
              <a:spcBef>
                <a:spcPct val="0"/>
              </a:spcBef>
            </a:pPr>
            <a:r>
              <a:rPr lang="en-US" sz="2200" b="1">
                <a:solidFill>
                  <a:srgbClr val="00694C"/>
                </a:solidFill>
                <a:latin typeface="Raleway Semi-Bold"/>
                <a:ea typeface="Raleway Semi-Bold"/>
                <a:cs typeface="Raleway Semi-Bold"/>
                <a:sym typeface="Raleway Semi-Bold"/>
              </a:rPr>
              <a:t>3. Loan &amp; Credit Rating Impact</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Interest Rate: Reduced from 8.0% (R1) to 6.5% (R5) due to AA+ credit rating.</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Savings: Lower interest expenses contributed to higher net margins.</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Debt-to-Equity (D/E): Decreased from 43.39% (R1) to 26.90% (R5).</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Paid bank loans from €8M to €6M by R5.</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sp>
        <p:nvSpPr>
          <p:cNvPr id="12" name="TextBox 12"/>
          <p:cNvSpPr txBox="1"/>
          <p:nvPr/>
        </p:nvSpPr>
        <p:spPr>
          <a:xfrm>
            <a:off x="312819" y="767296"/>
            <a:ext cx="7924800" cy="2108509"/>
          </a:xfrm>
          <a:prstGeom prst="rect">
            <a:avLst/>
          </a:prstGeom>
        </p:spPr>
        <p:txBody>
          <a:bodyPr lIns="0" tIns="0" rIns="0" bIns="0" rtlCol="0" anchor="t">
            <a:spAutoFit/>
          </a:bodyPr>
          <a:lstStyle/>
          <a:p>
            <a:pPr marL="0" lvl="1" indent="0" algn="l">
              <a:lnSpc>
                <a:spcPts val="7957"/>
              </a:lnSpc>
            </a:pPr>
            <a:r>
              <a:rPr lang="en-US" sz="8841" b="1" spc="-406">
                <a:solidFill>
                  <a:srgbClr val="00694C"/>
                </a:solidFill>
                <a:latin typeface="Raleway Medium"/>
                <a:ea typeface="Raleway Medium"/>
                <a:cs typeface="Raleway Medium"/>
                <a:sym typeface="Raleway Medium"/>
              </a:rPr>
              <a:t>Financial Performance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7845599" y="6646225"/>
            <a:ext cx="10195186" cy="3287948"/>
          </a:xfrm>
          <a:custGeom>
            <a:avLst/>
            <a:gdLst/>
            <a:ahLst/>
            <a:cxnLst/>
            <a:rect l="l" t="t" r="r" b="b"/>
            <a:pathLst>
              <a:path w="10195186" h="3287948">
                <a:moveTo>
                  <a:pt x="0" y="0"/>
                </a:moveTo>
                <a:lnTo>
                  <a:pt x="10195187" y="0"/>
                </a:lnTo>
                <a:lnTo>
                  <a:pt x="10195187" y="3287947"/>
                </a:lnTo>
                <a:lnTo>
                  <a:pt x="0" y="3287947"/>
                </a:lnTo>
                <a:lnTo>
                  <a:pt x="0" y="0"/>
                </a:lnTo>
                <a:close/>
              </a:path>
            </a:pathLst>
          </a:custGeom>
          <a:blipFill>
            <a:blip r:embed="rId3"/>
            <a:stretch>
              <a:fillRect/>
            </a:stretch>
          </a:blipFill>
        </p:spPr>
      </p:sp>
      <p:sp>
        <p:nvSpPr>
          <p:cNvPr id="3" name="Freeform 3"/>
          <p:cNvSpPr/>
          <p:nvPr/>
        </p:nvSpPr>
        <p:spPr>
          <a:xfrm>
            <a:off x="7845599" y="730680"/>
            <a:ext cx="10195186" cy="3479107"/>
          </a:xfrm>
          <a:custGeom>
            <a:avLst/>
            <a:gdLst/>
            <a:ahLst/>
            <a:cxnLst/>
            <a:rect l="l" t="t" r="r" b="b"/>
            <a:pathLst>
              <a:path w="10195186" h="3479107">
                <a:moveTo>
                  <a:pt x="0" y="0"/>
                </a:moveTo>
                <a:lnTo>
                  <a:pt x="10195187" y="0"/>
                </a:lnTo>
                <a:lnTo>
                  <a:pt x="10195187" y="3479107"/>
                </a:lnTo>
                <a:lnTo>
                  <a:pt x="0" y="3479107"/>
                </a:lnTo>
                <a:lnTo>
                  <a:pt x="0" y="0"/>
                </a:lnTo>
                <a:close/>
              </a:path>
            </a:pathLst>
          </a:custGeom>
          <a:blipFill>
            <a:blip r:embed="rId4"/>
            <a:stretch>
              <a:fillRect/>
            </a:stretch>
          </a:blipFill>
        </p:spPr>
      </p:sp>
      <p:sp>
        <p:nvSpPr>
          <p:cNvPr id="4" name="Freeform 4"/>
          <p:cNvSpPr/>
          <p:nvPr/>
        </p:nvSpPr>
        <p:spPr>
          <a:xfrm>
            <a:off x="12554885" y="4209787"/>
            <a:ext cx="776614" cy="2436437"/>
          </a:xfrm>
          <a:custGeom>
            <a:avLst/>
            <a:gdLst/>
            <a:ahLst/>
            <a:cxnLst/>
            <a:rect l="l" t="t" r="r" b="b"/>
            <a:pathLst>
              <a:path w="776614" h="2436437">
                <a:moveTo>
                  <a:pt x="0" y="0"/>
                </a:moveTo>
                <a:lnTo>
                  <a:pt x="776615" y="0"/>
                </a:lnTo>
                <a:lnTo>
                  <a:pt x="776615" y="2436438"/>
                </a:lnTo>
                <a:lnTo>
                  <a:pt x="0" y="24364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7943850" y="2498809"/>
            <a:ext cx="10096936" cy="396046"/>
            <a:chOff x="0" y="0"/>
            <a:chExt cx="2659275" cy="104309"/>
          </a:xfrm>
        </p:grpSpPr>
        <p:sp>
          <p:nvSpPr>
            <p:cNvPr id="6" name="Freeform 6"/>
            <p:cNvSpPr/>
            <p:nvPr/>
          </p:nvSpPr>
          <p:spPr>
            <a:xfrm>
              <a:off x="0" y="0"/>
              <a:ext cx="2659275" cy="104309"/>
            </a:xfrm>
            <a:custGeom>
              <a:avLst/>
              <a:gdLst/>
              <a:ahLst/>
              <a:cxnLst/>
              <a:rect l="l" t="t" r="r" b="b"/>
              <a:pathLst>
                <a:path w="2659275" h="104309">
                  <a:moveTo>
                    <a:pt x="0" y="0"/>
                  </a:moveTo>
                  <a:lnTo>
                    <a:pt x="2659275" y="0"/>
                  </a:lnTo>
                  <a:lnTo>
                    <a:pt x="2659275" y="104309"/>
                  </a:lnTo>
                  <a:lnTo>
                    <a:pt x="0" y="104309"/>
                  </a:lnTo>
                  <a:close/>
                </a:path>
              </a:pathLst>
            </a:custGeom>
            <a:solidFill>
              <a:srgbClr val="000000">
                <a:alpha val="0"/>
              </a:srgbClr>
            </a:solidFill>
            <a:ln w="66675" cap="sq">
              <a:solidFill>
                <a:srgbClr val="F10707"/>
              </a:solidFill>
              <a:prstDash val="solid"/>
              <a:miter/>
            </a:ln>
          </p:spPr>
        </p:sp>
        <p:sp>
          <p:nvSpPr>
            <p:cNvPr id="7" name="TextBox 7"/>
            <p:cNvSpPr txBox="1"/>
            <p:nvPr/>
          </p:nvSpPr>
          <p:spPr>
            <a:xfrm>
              <a:off x="0" y="-9525"/>
              <a:ext cx="2659275" cy="113834"/>
            </a:xfrm>
            <a:prstGeom prst="rect">
              <a:avLst/>
            </a:prstGeom>
          </p:spPr>
          <p:txBody>
            <a:bodyPr lIns="50800" tIns="50800" rIns="50800" bIns="50800" rtlCol="0" anchor="ctr"/>
            <a:lstStyle/>
            <a:p>
              <a:pPr algn="ctr">
                <a:lnSpc>
                  <a:spcPts val="2999"/>
                </a:lnSpc>
              </a:pPr>
              <a:endParaRPr/>
            </a:p>
          </p:txBody>
        </p:sp>
      </p:grpSp>
      <p:sp>
        <p:nvSpPr>
          <p:cNvPr id="8" name="TextBox 8"/>
          <p:cNvSpPr txBox="1"/>
          <p:nvPr/>
        </p:nvSpPr>
        <p:spPr>
          <a:xfrm>
            <a:off x="312819" y="3200787"/>
            <a:ext cx="7174725" cy="5849620"/>
          </a:xfrm>
          <a:prstGeom prst="rect">
            <a:avLst/>
          </a:prstGeom>
        </p:spPr>
        <p:txBody>
          <a:bodyPr lIns="0" tIns="0" rIns="0" bIns="0" rtlCol="0" anchor="t">
            <a:spAutoFit/>
          </a:bodyPr>
          <a:lstStyle/>
          <a:p>
            <a:pPr algn="l">
              <a:lnSpc>
                <a:spcPts val="3080"/>
              </a:lnSpc>
            </a:pPr>
            <a:r>
              <a:rPr lang="en-US" sz="2200" b="1">
                <a:solidFill>
                  <a:srgbClr val="00694C"/>
                </a:solidFill>
                <a:latin typeface="Raleway Semi-Bold"/>
                <a:ea typeface="Raleway Semi-Bold"/>
                <a:cs typeface="Raleway Semi-Bold"/>
                <a:sym typeface="Raleway Semi-Bold"/>
              </a:rPr>
              <a:t>4. Operational Efficiency</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ROE: Improved from 2.42% (R1) to 18.34% (R5).</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ROA: Jumped from 1.69% (R1) to 14.45% (R5).</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a:p>
            <a:pPr algn="l">
              <a:lnSpc>
                <a:spcPts val="3080"/>
              </a:lnSpc>
              <a:spcBef>
                <a:spcPct val="0"/>
              </a:spcBef>
            </a:pPr>
            <a:r>
              <a:rPr lang="en-US" sz="2200" b="1">
                <a:solidFill>
                  <a:srgbClr val="00694C"/>
                </a:solidFill>
                <a:latin typeface="Raleway Semi-Bold"/>
                <a:ea typeface="Raleway Semi-Bold"/>
                <a:cs typeface="Raleway Semi-Bold"/>
                <a:sym typeface="Raleway Semi-Bold"/>
              </a:rPr>
              <a:t>5. Key Strengths</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Highest Net Margin: 47.44%</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Consistent Profitability: Positive net income in all rounds.</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Creditworthiness: AA+ rating</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a:p>
            <a:pPr algn="l">
              <a:lnSpc>
                <a:spcPts val="3080"/>
              </a:lnSpc>
              <a:spcBef>
                <a:spcPct val="0"/>
              </a:spcBef>
            </a:pPr>
            <a:r>
              <a:rPr lang="en-US" sz="2200" b="1">
                <a:solidFill>
                  <a:srgbClr val="00694C"/>
                </a:solidFill>
                <a:latin typeface="Raleway Semi-Bold"/>
                <a:ea typeface="Raleway Semi-Bold"/>
                <a:cs typeface="Raleway Semi-Bold"/>
                <a:sym typeface="Raleway Semi-Bold"/>
              </a:rPr>
              <a:t>6. Areas for Improvement</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Sales Volume: Lagged behind Team F (€9.47Mvs.€11.1M).                                            </a:t>
            </a:r>
          </a:p>
          <a:p>
            <a:pPr marL="474981" lvl="1" indent="-237491" algn="l">
              <a:lnSpc>
                <a:spcPts val="3080"/>
              </a:lnSpc>
              <a:spcBef>
                <a:spcPct val="0"/>
              </a:spcBef>
              <a:buFont typeface="Arial"/>
              <a:buChar char="•"/>
            </a:pPr>
            <a:r>
              <a:rPr lang="en-US" sz="2200" b="1">
                <a:solidFill>
                  <a:srgbClr val="00694C"/>
                </a:solidFill>
                <a:latin typeface="Raleway Semi-Bold"/>
                <a:ea typeface="Raleway Semi-Bold"/>
                <a:cs typeface="Raleway Semi-Bold"/>
                <a:sym typeface="Raleway Semi-Bold"/>
              </a:rPr>
              <a:t>Productivity: 71.67% (R5) vs. Team D’s 89.17%.</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grpSp>
        <p:nvGrpSpPr>
          <p:cNvPr id="9" name="Group 9"/>
          <p:cNvGrpSpPr/>
          <p:nvPr/>
        </p:nvGrpSpPr>
        <p:grpSpPr>
          <a:xfrm>
            <a:off x="7959182" y="8027350"/>
            <a:ext cx="10096936" cy="396046"/>
            <a:chOff x="0" y="0"/>
            <a:chExt cx="2659275" cy="104309"/>
          </a:xfrm>
        </p:grpSpPr>
        <p:sp>
          <p:nvSpPr>
            <p:cNvPr id="10" name="Freeform 10"/>
            <p:cNvSpPr/>
            <p:nvPr/>
          </p:nvSpPr>
          <p:spPr>
            <a:xfrm>
              <a:off x="0" y="0"/>
              <a:ext cx="2659275" cy="104309"/>
            </a:xfrm>
            <a:custGeom>
              <a:avLst/>
              <a:gdLst/>
              <a:ahLst/>
              <a:cxnLst/>
              <a:rect l="l" t="t" r="r" b="b"/>
              <a:pathLst>
                <a:path w="2659275" h="104309">
                  <a:moveTo>
                    <a:pt x="0" y="0"/>
                  </a:moveTo>
                  <a:lnTo>
                    <a:pt x="2659275" y="0"/>
                  </a:lnTo>
                  <a:lnTo>
                    <a:pt x="2659275" y="104309"/>
                  </a:lnTo>
                  <a:lnTo>
                    <a:pt x="0" y="104309"/>
                  </a:lnTo>
                  <a:close/>
                </a:path>
              </a:pathLst>
            </a:custGeom>
            <a:solidFill>
              <a:srgbClr val="000000">
                <a:alpha val="0"/>
              </a:srgbClr>
            </a:solidFill>
            <a:ln w="66675" cap="sq">
              <a:solidFill>
                <a:srgbClr val="F10707"/>
              </a:solidFill>
              <a:prstDash val="solid"/>
              <a:miter/>
            </a:ln>
          </p:spPr>
        </p:sp>
        <p:sp>
          <p:nvSpPr>
            <p:cNvPr id="11" name="TextBox 11"/>
            <p:cNvSpPr txBox="1"/>
            <p:nvPr/>
          </p:nvSpPr>
          <p:spPr>
            <a:xfrm>
              <a:off x="0" y="-9525"/>
              <a:ext cx="2659275" cy="113834"/>
            </a:xfrm>
            <a:prstGeom prst="rect">
              <a:avLst/>
            </a:prstGeom>
          </p:spPr>
          <p:txBody>
            <a:bodyPr lIns="50800" tIns="50800" rIns="50800" bIns="50800" rtlCol="0" anchor="ctr"/>
            <a:lstStyle/>
            <a:p>
              <a:pPr algn="ctr">
                <a:lnSpc>
                  <a:spcPts val="2999"/>
                </a:lnSpc>
              </a:pPr>
              <a:endParaRPr/>
            </a:p>
          </p:txBody>
        </p:sp>
      </p:grpSp>
      <p:sp>
        <p:nvSpPr>
          <p:cNvPr id="12" name="TextBox 12"/>
          <p:cNvSpPr txBox="1"/>
          <p:nvPr/>
        </p:nvSpPr>
        <p:spPr>
          <a:xfrm>
            <a:off x="312819" y="767296"/>
            <a:ext cx="7924800" cy="2108509"/>
          </a:xfrm>
          <a:prstGeom prst="rect">
            <a:avLst/>
          </a:prstGeom>
        </p:spPr>
        <p:txBody>
          <a:bodyPr lIns="0" tIns="0" rIns="0" bIns="0" rtlCol="0" anchor="t">
            <a:spAutoFit/>
          </a:bodyPr>
          <a:lstStyle/>
          <a:p>
            <a:pPr marL="0" lvl="1" indent="0" algn="l">
              <a:lnSpc>
                <a:spcPts val="7957"/>
              </a:lnSpc>
            </a:pPr>
            <a:r>
              <a:rPr lang="en-US" sz="8841" b="1" spc="-406">
                <a:solidFill>
                  <a:srgbClr val="00694C"/>
                </a:solidFill>
                <a:latin typeface="Raleway Medium"/>
                <a:ea typeface="Raleway Medium"/>
                <a:cs typeface="Raleway Medium"/>
                <a:sym typeface="Raleway Medium"/>
              </a:rPr>
              <a:t>Financial Performance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332332" y="435924"/>
            <a:ext cx="7008275" cy="9578438"/>
            <a:chOff x="0" y="0"/>
            <a:chExt cx="1845801" cy="2522716"/>
          </a:xfrm>
        </p:grpSpPr>
        <p:sp>
          <p:nvSpPr>
            <p:cNvPr id="3" name="Freeform 3"/>
            <p:cNvSpPr/>
            <p:nvPr/>
          </p:nvSpPr>
          <p:spPr>
            <a:xfrm>
              <a:off x="0" y="0"/>
              <a:ext cx="1845801" cy="2522716"/>
            </a:xfrm>
            <a:custGeom>
              <a:avLst/>
              <a:gdLst/>
              <a:ahLst/>
              <a:cxnLst/>
              <a:rect l="l" t="t" r="r" b="b"/>
              <a:pathLst>
                <a:path w="1845801" h="2522716">
                  <a:moveTo>
                    <a:pt x="8837" y="0"/>
                  </a:moveTo>
                  <a:lnTo>
                    <a:pt x="1836963" y="0"/>
                  </a:lnTo>
                  <a:cubicBezTo>
                    <a:pt x="1839307" y="0"/>
                    <a:pt x="1841555" y="931"/>
                    <a:pt x="1843212" y="2588"/>
                  </a:cubicBezTo>
                  <a:cubicBezTo>
                    <a:pt x="1844870" y="4246"/>
                    <a:pt x="1845801" y="6494"/>
                    <a:pt x="1845801" y="8837"/>
                  </a:cubicBezTo>
                  <a:lnTo>
                    <a:pt x="1845801" y="2513879"/>
                  </a:lnTo>
                  <a:cubicBezTo>
                    <a:pt x="1845801" y="2518759"/>
                    <a:pt x="1841844" y="2522716"/>
                    <a:pt x="1836963" y="2522716"/>
                  </a:cubicBezTo>
                  <a:lnTo>
                    <a:pt x="8837" y="2522716"/>
                  </a:lnTo>
                  <a:cubicBezTo>
                    <a:pt x="6494" y="2522716"/>
                    <a:pt x="4246" y="2521785"/>
                    <a:pt x="2588" y="2520128"/>
                  </a:cubicBezTo>
                  <a:cubicBezTo>
                    <a:pt x="931" y="2518470"/>
                    <a:pt x="0" y="2516223"/>
                    <a:pt x="0" y="2513879"/>
                  </a:cubicBezTo>
                  <a:lnTo>
                    <a:pt x="0" y="8837"/>
                  </a:lnTo>
                  <a:cubicBezTo>
                    <a:pt x="0" y="3957"/>
                    <a:pt x="3957" y="0"/>
                    <a:pt x="8837" y="0"/>
                  </a:cubicBezTo>
                  <a:close/>
                </a:path>
              </a:pathLst>
            </a:custGeom>
            <a:solidFill>
              <a:srgbClr val="A9DFD0"/>
            </a:solidFill>
          </p:spPr>
        </p:sp>
        <p:sp>
          <p:nvSpPr>
            <p:cNvPr id="4" name="TextBox 4"/>
            <p:cNvSpPr txBox="1"/>
            <p:nvPr/>
          </p:nvSpPr>
          <p:spPr>
            <a:xfrm>
              <a:off x="0" y="-38100"/>
              <a:ext cx="1845801" cy="2560816"/>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84966" y="1736725"/>
            <a:ext cx="6703007" cy="8333740"/>
          </a:xfrm>
          <a:prstGeom prst="rect">
            <a:avLst/>
          </a:prstGeom>
        </p:spPr>
        <p:txBody>
          <a:bodyPr lIns="0" tIns="0" rIns="0" bIns="0" rtlCol="0" anchor="t">
            <a:spAutoFit/>
          </a:bodyPr>
          <a:lstStyle/>
          <a:p>
            <a:pPr algn="just">
              <a:lnSpc>
                <a:spcPts val="2660"/>
              </a:lnSpc>
            </a:pPr>
            <a:r>
              <a:rPr lang="en-US" sz="1900" b="1">
                <a:solidFill>
                  <a:srgbClr val="00694C"/>
                </a:solidFill>
                <a:latin typeface="Raleway Bold"/>
                <a:ea typeface="Raleway Bold"/>
                <a:cs typeface="Raleway Bold"/>
                <a:sym typeface="Raleway Bold"/>
              </a:rPr>
              <a:t>Production Strategy</a:t>
            </a:r>
          </a:p>
          <a:p>
            <a:pPr marL="410213" lvl="1" indent="-205106" algn="just">
              <a:lnSpc>
                <a:spcPts val="2660"/>
              </a:lnSpc>
              <a:buFont typeface="Arial"/>
              <a:buChar char="•"/>
            </a:pPr>
            <a:r>
              <a:rPr lang="en-US" sz="1900" b="1">
                <a:solidFill>
                  <a:srgbClr val="00694C"/>
                </a:solidFill>
                <a:latin typeface="Raleway Bold"/>
                <a:ea typeface="Raleway Bold"/>
                <a:cs typeface="Raleway Bold"/>
                <a:sym typeface="Raleway Bold"/>
              </a:rPr>
              <a:t>Focused on high-demand SKUs like:</a:t>
            </a:r>
          </a:p>
          <a:p>
            <a:pPr marL="820425" lvl="2" indent="-273475" algn="just">
              <a:lnSpc>
                <a:spcPts val="2660"/>
              </a:lnSpc>
              <a:buFont typeface="Arial"/>
              <a:buChar char="⚬"/>
            </a:pPr>
            <a:r>
              <a:rPr lang="en-US" sz="1900" b="1">
                <a:solidFill>
                  <a:srgbClr val="00694C"/>
                </a:solidFill>
                <a:latin typeface="Raleway Bold"/>
                <a:ea typeface="Raleway Bold"/>
                <a:cs typeface="Raleway Bold"/>
                <a:sym typeface="Raleway Bold"/>
              </a:rPr>
              <a:t>500g Nut (214k units), 1kg Raisin (194k units), 1kg Strawberry Muesli (183k units)</a:t>
            </a:r>
          </a:p>
          <a:p>
            <a:pPr marL="410213" lvl="1" indent="-205106" algn="just">
              <a:lnSpc>
                <a:spcPts val="2660"/>
              </a:lnSpc>
              <a:buFont typeface="Arial"/>
              <a:buChar char="•"/>
            </a:pPr>
            <a:r>
              <a:rPr lang="en-US" sz="1900" b="1">
                <a:solidFill>
                  <a:srgbClr val="00694C"/>
                </a:solidFill>
                <a:latin typeface="Raleway Bold"/>
                <a:ea typeface="Raleway Bold"/>
                <a:cs typeface="Raleway Bold"/>
                <a:sym typeface="Raleway Bold"/>
              </a:rPr>
              <a:t>Balanced mix of 500g and 1kg packs to match market preferences.</a:t>
            </a:r>
          </a:p>
          <a:p>
            <a:pPr marL="410213" lvl="1" indent="-205106" algn="just">
              <a:lnSpc>
                <a:spcPts val="2660"/>
              </a:lnSpc>
              <a:buFont typeface="Arial"/>
              <a:buChar char="•"/>
            </a:pPr>
            <a:r>
              <a:rPr lang="en-US" sz="1900" b="1">
                <a:solidFill>
                  <a:srgbClr val="00694C"/>
                </a:solidFill>
                <a:latin typeface="Raleway Bold"/>
                <a:ea typeface="Raleway Bold"/>
                <a:cs typeface="Raleway Bold"/>
                <a:sym typeface="Raleway Bold"/>
              </a:rPr>
              <a:t>Smart procurement with different purchasing orders (Blueberries vs. Large Bags) to optimize raw material usage.</a:t>
            </a:r>
          </a:p>
          <a:p>
            <a:pPr marL="410213" lvl="1" indent="-205106" algn="just">
              <a:lnSpc>
                <a:spcPts val="2660"/>
              </a:lnSpc>
              <a:buFont typeface="Arial"/>
              <a:buChar char="•"/>
            </a:pPr>
            <a:r>
              <a:rPr lang="en-US" sz="1900" b="1">
                <a:solidFill>
                  <a:srgbClr val="00694C"/>
                </a:solidFill>
                <a:latin typeface="Raleway Bold"/>
                <a:ea typeface="Raleway Bold"/>
                <a:cs typeface="Raleway Bold"/>
                <a:sym typeface="Raleway Bold"/>
              </a:rPr>
              <a:t>Maintained steady inventory levels to avoid stockouts or excess stock.</a:t>
            </a:r>
          </a:p>
          <a:p>
            <a:pPr algn="just">
              <a:lnSpc>
                <a:spcPts val="2660"/>
              </a:lnSpc>
            </a:pPr>
            <a:endParaRPr lang="en-US" sz="1900" b="1">
              <a:solidFill>
                <a:srgbClr val="00694C"/>
              </a:solidFill>
              <a:latin typeface="Raleway Bold"/>
              <a:ea typeface="Raleway Bold"/>
              <a:cs typeface="Raleway Bold"/>
              <a:sym typeface="Raleway Bold"/>
            </a:endParaRPr>
          </a:p>
          <a:p>
            <a:pPr algn="just">
              <a:lnSpc>
                <a:spcPts val="2660"/>
              </a:lnSpc>
            </a:pPr>
            <a:r>
              <a:rPr lang="en-US" sz="1900" b="1">
                <a:solidFill>
                  <a:srgbClr val="00694C"/>
                </a:solidFill>
                <a:latin typeface="Raleway Bold"/>
                <a:ea typeface="Raleway Bold"/>
                <a:cs typeface="Raleway Bold"/>
                <a:sym typeface="Raleway Bold"/>
              </a:rPr>
              <a:t>Production Capacity &amp; Output</a:t>
            </a:r>
          </a:p>
          <a:p>
            <a:pPr marL="410213" lvl="1" indent="-205106" algn="just">
              <a:lnSpc>
                <a:spcPts val="2660"/>
              </a:lnSpc>
              <a:buFont typeface="Arial"/>
              <a:buChar char="•"/>
            </a:pPr>
            <a:r>
              <a:rPr lang="en-US" sz="1900" b="1">
                <a:solidFill>
                  <a:srgbClr val="00694C"/>
                </a:solidFill>
                <a:latin typeface="Raleway Bold"/>
                <a:ea typeface="Raleway Bold"/>
                <a:cs typeface="Raleway Bold"/>
                <a:sym typeface="Raleway Bold"/>
              </a:rPr>
              <a:t>Total Production: 1.6M+ units</a:t>
            </a:r>
          </a:p>
          <a:p>
            <a:pPr marL="410213" lvl="1" indent="-205106" algn="just">
              <a:lnSpc>
                <a:spcPts val="2660"/>
              </a:lnSpc>
              <a:buFont typeface="Arial"/>
              <a:buChar char="•"/>
            </a:pPr>
            <a:r>
              <a:rPr lang="en-US" sz="1900" b="1">
                <a:solidFill>
                  <a:srgbClr val="00694C"/>
                </a:solidFill>
                <a:latin typeface="Raleway Bold"/>
                <a:ea typeface="Raleway Bold"/>
                <a:cs typeface="Raleway Bold"/>
                <a:sym typeface="Raleway Bold"/>
              </a:rPr>
              <a:t>Ending Inventory: ~39.8K units → strong sell-through rate.</a:t>
            </a:r>
          </a:p>
          <a:p>
            <a:pPr marL="410213" lvl="1" indent="-205106" algn="just">
              <a:lnSpc>
                <a:spcPts val="2660"/>
              </a:lnSpc>
              <a:buFont typeface="Arial"/>
              <a:buChar char="•"/>
            </a:pPr>
            <a:r>
              <a:rPr lang="en-US" sz="1900" b="1">
                <a:solidFill>
                  <a:srgbClr val="00694C"/>
                </a:solidFill>
                <a:latin typeface="Raleway Bold"/>
                <a:ea typeface="Raleway Bold"/>
                <a:cs typeface="Raleway Bold"/>
                <a:sym typeface="Raleway Bold"/>
              </a:rPr>
              <a:t>On-hand stock concentrated in top sellers (e.g., 500g Muesli lines).</a:t>
            </a:r>
          </a:p>
          <a:p>
            <a:pPr algn="just">
              <a:lnSpc>
                <a:spcPts val="2660"/>
              </a:lnSpc>
            </a:pPr>
            <a:endParaRPr lang="en-US" sz="1900" b="1">
              <a:solidFill>
                <a:srgbClr val="00694C"/>
              </a:solidFill>
              <a:latin typeface="Raleway Bold"/>
              <a:ea typeface="Raleway Bold"/>
              <a:cs typeface="Raleway Bold"/>
              <a:sym typeface="Raleway Bold"/>
            </a:endParaRPr>
          </a:p>
          <a:p>
            <a:pPr algn="just">
              <a:lnSpc>
                <a:spcPts val="2660"/>
              </a:lnSpc>
            </a:pPr>
            <a:r>
              <a:rPr lang="en-US" sz="1900" b="1">
                <a:solidFill>
                  <a:srgbClr val="00694C"/>
                </a:solidFill>
                <a:latin typeface="Raleway Bold"/>
                <a:ea typeface="Raleway Bold"/>
                <a:cs typeface="Raleway Bold"/>
                <a:sym typeface="Raleway Bold"/>
              </a:rPr>
              <a:t>Efficiency &amp; Yield Insights</a:t>
            </a:r>
          </a:p>
          <a:p>
            <a:pPr marL="410213" lvl="1" indent="-205106" algn="just">
              <a:lnSpc>
                <a:spcPts val="2660"/>
              </a:lnSpc>
              <a:buFont typeface="Arial"/>
              <a:buChar char="•"/>
            </a:pPr>
            <a:r>
              <a:rPr lang="en-US" sz="1900" b="1">
                <a:solidFill>
                  <a:srgbClr val="00694C"/>
                </a:solidFill>
                <a:latin typeface="Raleway Bold"/>
                <a:ea typeface="Raleway Bold"/>
                <a:cs typeface="Raleway Bold"/>
                <a:sym typeface="Raleway Bold"/>
              </a:rPr>
              <a:t>Efficiency improved steadily, stabilizing at 0.9–1.0 after mid-sim.</a:t>
            </a:r>
          </a:p>
          <a:p>
            <a:pPr marL="410213" lvl="1" indent="-205106" algn="just">
              <a:lnSpc>
                <a:spcPts val="2660"/>
              </a:lnSpc>
              <a:buFont typeface="Arial"/>
              <a:buChar char="•"/>
            </a:pPr>
            <a:r>
              <a:rPr lang="en-US" sz="1900" b="1">
                <a:solidFill>
                  <a:srgbClr val="00694C"/>
                </a:solidFill>
                <a:latin typeface="Raleway Bold"/>
                <a:ea typeface="Raleway Bold"/>
                <a:cs typeface="Raleway Bold"/>
                <a:sym typeface="Raleway Bold"/>
              </a:rPr>
              <a:t>High and stable yield across SKUs reflects minimal waste and good production planning.</a:t>
            </a:r>
          </a:p>
          <a:p>
            <a:pPr algn="just">
              <a:lnSpc>
                <a:spcPts val="2660"/>
              </a:lnSpc>
              <a:spcBef>
                <a:spcPct val="0"/>
              </a:spcBef>
            </a:pPr>
            <a:endParaRPr lang="en-US" sz="1900" b="1">
              <a:solidFill>
                <a:srgbClr val="00694C"/>
              </a:solidFill>
              <a:latin typeface="Raleway Bold"/>
              <a:ea typeface="Raleway Bold"/>
              <a:cs typeface="Raleway Bold"/>
              <a:sym typeface="Raleway Bold"/>
            </a:endParaRPr>
          </a:p>
        </p:txBody>
      </p:sp>
      <p:sp>
        <p:nvSpPr>
          <p:cNvPr id="6" name="Freeform 6"/>
          <p:cNvSpPr/>
          <p:nvPr/>
        </p:nvSpPr>
        <p:spPr>
          <a:xfrm>
            <a:off x="774127" y="2411020"/>
            <a:ext cx="6124685" cy="6124685"/>
          </a:xfrm>
          <a:custGeom>
            <a:avLst/>
            <a:gdLst/>
            <a:ahLst/>
            <a:cxnLst/>
            <a:rect l="l" t="t" r="r" b="b"/>
            <a:pathLst>
              <a:path w="6124685" h="6124685">
                <a:moveTo>
                  <a:pt x="0" y="0"/>
                </a:moveTo>
                <a:lnTo>
                  <a:pt x="6124685" y="0"/>
                </a:lnTo>
                <a:lnTo>
                  <a:pt x="6124685" y="6124685"/>
                </a:lnTo>
                <a:lnTo>
                  <a:pt x="0" y="6124685"/>
                </a:lnTo>
                <a:lnTo>
                  <a:pt x="0" y="0"/>
                </a:lnTo>
                <a:close/>
              </a:path>
            </a:pathLst>
          </a:custGeom>
          <a:blipFill>
            <a:blip r:embed="rId3">
              <a:alphaModFix amt="10999"/>
              <a:extLst>
                <a:ext uri="{96DAC541-7B7A-43D3-8B79-37D633B846F1}">
                  <asvg:svgBlip xmlns:asvg="http://schemas.microsoft.com/office/drawing/2016/SVG/main" r:embed="rId4"/>
                </a:ext>
              </a:extLst>
            </a:blip>
            <a:stretch>
              <a:fillRect/>
            </a:stretch>
          </a:blipFill>
        </p:spPr>
      </p:sp>
      <p:sp>
        <p:nvSpPr>
          <p:cNvPr id="7" name="Freeform 7"/>
          <p:cNvSpPr/>
          <p:nvPr/>
        </p:nvSpPr>
        <p:spPr>
          <a:xfrm>
            <a:off x="7472499" y="2969223"/>
            <a:ext cx="10697349" cy="4511839"/>
          </a:xfrm>
          <a:custGeom>
            <a:avLst/>
            <a:gdLst/>
            <a:ahLst/>
            <a:cxnLst/>
            <a:rect l="l" t="t" r="r" b="b"/>
            <a:pathLst>
              <a:path w="10697349" h="4511839">
                <a:moveTo>
                  <a:pt x="0" y="0"/>
                </a:moveTo>
                <a:lnTo>
                  <a:pt x="10697349" y="0"/>
                </a:lnTo>
                <a:lnTo>
                  <a:pt x="10697349" y="4511839"/>
                </a:lnTo>
                <a:lnTo>
                  <a:pt x="0" y="4511839"/>
                </a:lnTo>
                <a:lnTo>
                  <a:pt x="0" y="0"/>
                </a:lnTo>
                <a:close/>
              </a:path>
            </a:pathLst>
          </a:custGeom>
          <a:blipFill>
            <a:blip r:embed="rId5"/>
            <a:stretch>
              <a:fillRect t="-3432"/>
            </a:stretch>
          </a:blipFill>
        </p:spPr>
      </p:sp>
      <p:sp>
        <p:nvSpPr>
          <p:cNvPr id="8" name="TextBox 8"/>
          <p:cNvSpPr txBox="1"/>
          <p:nvPr/>
        </p:nvSpPr>
        <p:spPr>
          <a:xfrm>
            <a:off x="1028700" y="899803"/>
            <a:ext cx="5958163" cy="790696"/>
          </a:xfrm>
          <a:prstGeom prst="rect">
            <a:avLst/>
          </a:prstGeom>
        </p:spPr>
        <p:txBody>
          <a:bodyPr lIns="0" tIns="0" rIns="0" bIns="0" rtlCol="0" anchor="t">
            <a:spAutoFit/>
          </a:bodyPr>
          <a:lstStyle/>
          <a:p>
            <a:pPr marL="0" lvl="1" indent="0" algn="ctr">
              <a:lnSpc>
                <a:spcPts val="5627"/>
              </a:lnSpc>
            </a:pPr>
            <a:r>
              <a:rPr lang="en-US" sz="6253" b="1" spc="-287">
                <a:solidFill>
                  <a:srgbClr val="00694C"/>
                </a:solidFill>
                <a:latin typeface="Raleway Medium"/>
                <a:ea typeface="Raleway Medium"/>
                <a:cs typeface="Raleway Medium"/>
                <a:sym typeface="Raleway Medium"/>
              </a:rPr>
              <a:t>PRODUCTION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264880" y="812075"/>
            <a:ext cx="9458012" cy="8446225"/>
          </a:xfrm>
          <a:custGeom>
            <a:avLst/>
            <a:gdLst/>
            <a:ahLst/>
            <a:cxnLst/>
            <a:rect l="l" t="t" r="r" b="b"/>
            <a:pathLst>
              <a:path w="9458012" h="8446225">
                <a:moveTo>
                  <a:pt x="0" y="0"/>
                </a:moveTo>
                <a:lnTo>
                  <a:pt x="9458012" y="0"/>
                </a:lnTo>
                <a:lnTo>
                  <a:pt x="9458012" y="8446225"/>
                </a:lnTo>
                <a:lnTo>
                  <a:pt x="0" y="8446225"/>
                </a:lnTo>
                <a:lnTo>
                  <a:pt x="0" y="0"/>
                </a:lnTo>
                <a:close/>
              </a:path>
            </a:pathLst>
          </a:custGeom>
          <a:blipFill>
            <a:blip r:embed="rId2"/>
            <a:stretch>
              <a:fillRect/>
            </a:stretch>
          </a:blipFill>
        </p:spPr>
      </p:sp>
      <p:grpSp>
        <p:nvGrpSpPr>
          <p:cNvPr id="3" name="Group 3"/>
          <p:cNvGrpSpPr/>
          <p:nvPr/>
        </p:nvGrpSpPr>
        <p:grpSpPr>
          <a:xfrm>
            <a:off x="9972278" y="198615"/>
            <a:ext cx="8206795" cy="9841988"/>
            <a:chOff x="0" y="0"/>
            <a:chExt cx="1394172" cy="1671959"/>
          </a:xfrm>
        </p:grpSpPr>
        <p:sp>
          <p:nvSpPr>
            <p:cNvPr id="4" name="Freeform 4"/>
            <p:cNvSpPr/>
            <p:nvPr/>
          </p:nvSpPr>
          <p:spPr>
            <a:xfrm>
              <a:off x="0" y="0"/>
              <a:ext cx="1394172" cy="1671959"/>
            </a:xfrm>
            <a:custGeom>
              <a:avLst/>
              <a:gdLst/>
              <a:ahLst/>
              <a:cxnLst/>
              <a:rect l="l" t="t" r="r" b="b"/>
              <a:pathLst>
                <a:path w="1394172" h="1671959">
                  <a:moveTo>
                    <a:pt x="7547" y="0"/>
                  </a:moveTo>
                  <a:lnTo>
                    <a:pt x="1386625" y="0"/>
                  </a:lnTo>
                  <a:cubicBezTo>
                    <a:pt x="1390793" y="0"/>
                    <a:pt x="1394172" y="3379"/>
                    <a:pt x="1394172" y="7547"/>
                  </a:cubicBezTo>
                  <a:lnTo>
                    <a:pt x="1394172" y="1664412"/>
                  </a:lnTo>
                  <a:cubicBezTo>
                    <a:pt x="1394172" y="1668580"/>
                    <a:pt x="1390793" y="1671959"/>
                    <a:pt x="1386625" y="1671959"/>
                  </a:cubicBezTo>
                  <a:lnTo>
                    <a:pt x="7547" y="1671959"/>
                  </a:lnTo>
                  <a:cubicBezTo>
                    <a:pt x="3379" y="1671959"/>
                    <a:pt x="0" y="1668580"/>
                    <a:pt x="0" y="1664412"/>
                  </a:cubicBezTo>
                  <a:lnTo>
                    <a:pt x="0" y="7547"/>
                  </a:lnTo>
                  <a:cubicBezTo>
                    <a:pt x="0" y="3379"/>
                    <a:pt x="3379" y="0"/>
                    <a:pt x="7547" y="0"/>
                  </a:cubicBezTo>
                  <a:close/>
                </a:path>
              </a:pathLst>
            </a:custGeom>
            <a:solidFill>
              <a:srgbClr val="A9DFD0"/>
            </a:solidFill>
          </p:spPr>
        </p:sp>
        <p:sp>
          <p:nvSpPr>
            <p:cNvPr id="5" name="TextBox 5"/>
            <p:cNvSpPr txBox="1"/>
            <p:nvPr/>
          </p:nvSpPr>
          <p:spPr>
            <a:xfrm>
              <a:off x="0" y="-38100"/>
              <a:ext cx="1394172" cy="1710059"/>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703500" y="1421113"/>
            <a:ext cx="6967443" cy="8084586"/>
          </a:xfrm>
          <a:custGeom>
            <a:avLst/>
            <a:gdLst/>
            <a:ahLst/>
            <a:cxnLst/>
            <a:rect l="l" t="t" r="r" b="b"/>
            <a:pathLst>
              <a:path w="6967443" h="8084586">
                <a:moveTo>
                  <a:pt x="0" y="0"/>
                </a:moveTo>
                <a:lnTo>
                  <a:pt x="6967443" y="0"/>
                </a:lnTo>
                <a:lnTo>
                  <a:pt x="6967443" y="8084586"/>
                </a:lnTo>
                <a:lnTo>
                  <a:pt x="0" y="8084586"/>
                </a:lnTo>
                <a:lnTo>
                  <a:pt x="0" y="0"/>
                </a:lnTo>
                <a:close/>
              </a:path>
            </a:pathLst>
          </a:custGeom>
          <a:blipFill>
            <a:blip r:embed="rId3">
              <a:alphaModFix amt="13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144000" y="598323"/>
            <a:ext cx="9924313" cy="551329"/>
          </a:xfrm>
          <a:prstGeom prst="rect">
            <a:avLst/>
          </a:prstGeom>
        </p:spPr>
        <p:txBody>
          <a:bodyPr lIns="0" tIns="0" rIns="0" bIns="0" rtlCol="0" anchor="t">
            <a:spAutoFit/>
          </a:bodyPr>
          <a:lstStyle/>
          <a:p>
            <a:pPr marL="0" lvl="1" indent="0" algn="ctr">
              <a:lnSpc>
                <a:spcPts val="4023"/>
              </a:lnSpc>
            </a:pPr>
            <a:r>
              <a:rPr lang="en-US" sz="4470" b="1" spc="-205">
                <a:solidFill>
                  <a:srgbClr val="00694C"/>
                </a:solidFill>
                <a:latin typeface="Raleway Medium"/>
                <a:ea typeface="Raleway Medium"/>
                <a:cs typeface="Raleway Medium"/>
                <a:sym typeface="Raleway Medium"/>
              </a:rPr>
              <a:t>PRODUCT &amp; PRICING STRATEGY</a:t>
            </a:r>
          </a:p>
        </p:txBody>
      </p:sp>
      <p:sp>
        <p:nvSpPr>
          <p:cNvPr id="8" name="TextBox 8"/>
          <p:cNvSpPr txBox="1"/>
          <p:nvPr/>
        </p:nvSpPr>
        <p:spPr>
          <a:xfrm>
            <a:off x="10541370" y="1373488"/>
            <a:ext cx="7444775" cy="8667115"/>
          </a:xfrm>
          <a:prstGeom prst="rect">
            <a:avLst/>
          </a:prstGeom>
        </p:spPr>
        <p:txBody>
          <a:bodyPr lIns="0" tIns="0" rIns="0" bIns="0" rtlCol="0" anchor="t">
            <a:spAutoFit/>
          </a:bodyPr>
          <a:lstStyle/>
          <a:p>
            <a:pPr algn="l">
              <a:lnSpc>
                <a:spcPts val="2660"/>
              </a:lnSpc>
            </a:pPr>
            <a:r>
              <a:rPr lang="en-US" sz="1900" b="1">
                <a:solidFill>
                  <a:srgbClr val="00694C"/>
                </a:solidFill>
                <a:latin typeface="Raleway Bold"/>
                <a:ea typeface="Raleway Bold"/>
                <a:cs typeface="Raleway Bold"/>
                <a:sym typeface="Raleway Bold"/>
              </a:rPr>
              <a:t>1. NET VALUE by Material Description</a:t>
            </a:r>
          </a:p>
          <a:p>
            <a:pPr marL="410213" lvl="1" indent="-205106" algn="l">
              <a:lnSpc>
                <a:spcPts val="2660"/>
              </a:lnSpc>
              <a:buFont typeface="Arial"/>
              <a:buChar char="•"/>
            </a:pPr>
            <a:r>
              <a:rPr lang="en-US" sz="1900" b="1">
                <a:solidFill>
                  <a:srgbClr val="00694C"/>
                </a:solidFill>
                <a:latin typeface="Raleway Bold"/>
                <a:ea typeface="Raleway Bold"/>
                <a:cs typeface="Raleway Bold"/>
                <a:sym typeface="Raleway Bold"/>
              </a:rPr>
              <a:t>1kg Raisin and Strawberry Muesli &amp; 500g Strawberry and Nut Muesli drove the highest sales.</a:t>
            </a:r>
          </a:p>
          <a:p>
            <a:pPr marL="410213" lvl="1" indent="-205106" algn="l">
              <a:lnSpc>
                <a:spcPts val="2660"/>
              </a:lnSpc>
              <a:buFont typeface="Arial"/>
              <a:buChar char="•"/>
            </a:pPr>
            <a:r>
              <a:rPr lang="en-US" sz="1900" b="1">
                <a:solidFill>
                  <a:srgbClr val="00694C"/>
                </a:solidFill>
                <a:latin typeface="Raleway Bold"/>
                <a:ea typeface="Raleway Bold"/>
                <a:cs typeface="Raleway Bold"/>
                <a:sym typeface="Raleway Bold"/>
              </a:rPr>
              <a:t>1kg variants significantly outperformed 500g packs in revenue contribution.</a:t>
            </a:r>
          </a:p>
          <a:p>
            <a:pPr algn="l">
              <a:lnSpc>
                <a:spcPts val="2660"/>
              </a:lnSpc>
            </a:pPr>
            <a:endParaRPr lang="en-US" sz="1900" b="1">
              <a:solidFill>
                <a:srgbClr val="00694C"/>
              </a:solidFill>
              <a:latin typeface="Raleway Bold"/>
              <a:ea typeface="Raleway Bold"/>
              <a:cs typeface="Raleway Bold"/>
              <a:sym typeface="Raleway Bold"/>
            </a:endParaRPr>
          </a:p>
          <a:p>
            <a:pPr algn="l">
              <a:lnSpc>
                <a:spcPts val="2660"/>
              </a:lnSpc>
            </a:pPr>
            <a:r>
              <a:rPr lang="en-US" sz="1900" b="1">
                <a:solidFill>
                  <a:srgbClr val="00694C"/>
                </a:solidFill>
                <a:latin typeface="Raleway Bold"/>
                <a:ea typeface="Raleway Bold"/>
                <a:cs typeface="Raleway Bold"/>
                <a:sym typeface="Raleway Bold"/>
              </a:rPr>
              <a:t>2. NET VALUE by Distribution Channel &amp; Product</a:t>
            </a:r>
          </a:p>
          <a:p>
            <a:pPr marL="410213" lvl="1" indent="-205106" algn="l">
              <a:lnSpc>
                <a:spcPts val="2660"/>
              </a:lnSpc>
              <a:buFont typeface="Arial"/>
              <a:buChar char="•"/>
            </a:pPr>
            <a:r>
              <a:rPr lang="en-US" sz="1900" b="1">
                <a:solidFill>
                  <a:srgbClr val="00694C"/>
                </a:solidFill>
                <a:latin typeface="Raleway Bold"/>
                <a:ea typeface="Raleway Bold"/>
                <a:cs typeface="Raleway Bold"/>
                <a:sym typeface="Raleway Bold"/>
              </a:rPr>
              <a:t>Channel 12 contributed the most to NET VALUE across products.</a:t>
            </a:r>
          </a:p>
          <a:p>
            <a:pPr marL="410213" lvl="1" indent="-205106" algn="l">
              <a:lnSpc>
                <a:spcPts val="2660"/>
              </a:lnSpc>
              <a:buFont typeface="Arial"/>
              <a:buChar char="•"/>
            </a:pPr>
            <a:r>
              <a:rPr lang="en-US" sz="1900" b="1">
                <a:solidFill>
                  <a:srgbClr val="00694C"/>
                </a:solidFill>
                <a:latin typeface="Raleway Bold"/>
                <a:ea typeface="Raleway Bold"/>
                <a:cs typeface="Raleway Bold"/>
                <a:sym typeface="Raleway Bold"/>
              </a:rPr>
              <a:t>Diverse spread shows effective multi-channel distribution.</a:t>
            </a:r>
          </a:p>
          <a:p>
            <a:pPr marL="410213" lvl="1" indent="-205106" algn="l">
              <a:lnSpc>
                <a:spcPts val="2660"/>
              </a:lnSpc>
              <a:buFont typeface="Arial"/>
              <a:buChar char="•"/>
            </a:pPr>
            <a:r>
              <a:rPr lang="en-US" sz="1900" b="1">
                <a:solidFill>
                  <a:srgbClr val="00694C"/>
                </a:solidFill>
                <a:latin typeface="Raleway Bold"/>
                <a:ea typeface="Raleway Bold"/>
                <a:cs typeface="Raleway Bold"/>
                <a:sym typeface="Raleway Bold"/>
              </a:rPr>
              <a:t>Indicates potential for scaling profitable channels further.</a:t>
            </a:r>
          </a:p>
          <a:p>
            <a:pPr algn="l">
              <a:lnSpc>
                <a:spcPts val="2660"/>
              </a:lnSpc>
            </a:pPr>
            <a:endParaRPr lang="en-US" sz="1900" b="1">
              <a:solidFill>
                <a:srgbClr val="00694C"/>
              </a:solidFill>
              <a:latin typeface="Raleway Bold"/>
              <a:ea typeface="Raleway Bold"/>
              <a:cs typeface="Raleway Bold"/>
              <a:sym typeface="Raleway Bold"/>
            </a:endParaRPr>
          </a:p>
          <a:p>
            <a:pPr algn="l">
              <a:lnSpc>
                <a:spcPts val="2660"/>
              </a:lnSpc>
            </a:pPr>
            <a:r>
              <a:rPr lang="en-US" sz="1900" b="1">
                <a:solidFill>
                  <a:srgbClr val="00694C"/>
                </a:solidFill>
                <a:latin typeface="Raleway Bold"/>
                <a:ea typeface="Raleway Bold"/>
                <a:cs typeface="Raleway Bold"/>
                <a:sym typeface="Raleway Bold"/>
              </a:rPr>
              <a:t>3. Product-Wise Performance</a:t>
            </a:r>
          </a:p>
          <a:p>
            <a:pPr marL="410213" lvl="1" indent="-205106" algn="l">
              <a:lnSpc>
                <a:spcPts val="2660"/>
              </a:lnSpc>
              <a:buFont typeface="Arial"/>
              <a:buChar char="•"/>
            </a:pPr>
            <a:r>
              <a:rPr lang="en-US" sz="1900" b="1">
                <a:solidFill>
                  <a:srgbClr val="00694C"/>
                </a:solidFill>
                <a:latin typeface="Raleway Bold"/>
                <a:ea typeface="Raleway Bold"/>
                <a:cs typeface="Raleway Bold"/>
                <a:sym typeface="Raleway Bold"/>
              </a:rPr>
              <a:t>Key pricing insights:</a:t>
            </a:r>
          </a:p>
          <a:p>
            <a:pPr marL="820425" lvl="2" indent="-273475" algn="l">
              <a:lnSpc>
                <a:spcPts val="2660"/>
              </a:lnSpc>
              <a:buFont typeface="Arial"/>
              <a:buChar char="⚬"/>
            </a:pPr>
            <a:r>
              <a:rPr lang="en-US" sz="1900" b="1">
                <a:solidFill>
                  <a:srgbClr val="00694C"/>
                </a:solidFill>
                <a:latin typeface="Raleway Bold"/>
                <a:ea typeface="Raleway Bold"/>
                <a:cs typeface="Raleway Bold"/>
                <a:sym typeface="Raleway Bold"/>
              </a:rPr>
              <a:t>High-margin products: 1kg Raisin (73%), 500g Blueberry (61%)</a:t>
            </a:r>
          </a:p>
          <a:p>
            <a:pPr marL="820425" lvl="2" indent="-273475" algn="l">
              <a:lnSpc>
                <a:spcPts val="2660"/>
              </a:lnSpc>
              <a:buFont typeface="Arial"/>
              <a:buChar char="⚬"/>
            </a:pPr>
            <a:r>
              <a:rPr lang="en-US" sz="1900" b="1">
                <a:solidFill>
                  <a:srgbClr val="00694C"/>
                </a:solidFill>
                <a:latin typeface="Raleway Bold"/>
                <a:ea typeface="Raleway Bold"/>
                <a:cs typeface="Raleway Bold"/>
                <a:sym typeface="Raleway Bold"/>
              </a:rPr>
              <a:t>Low-margin concern: 1kg Blueberry (9.9%) → possibly overpriced or underutilized.</a:t>
            </a:r>
          </a:p>
          <a:p>
            <a:pPr marL="410213" lvl="1" indent="-205106" algn="l">
              <a:lnSpc>
                <a:spcPts val="2660"/>
              </a:lnSpc>
              <a:buFont typeface="Arial"/>
              <a:buChar char="•"/>
            </a:pPr>
            <a:r>
              <a:rPr lang="en-US" sz="1900" b="1">
                <a:solidFill>
                  <a:srgbClr val="00694C"/>
                </a:solidFill>
                <a:latin typeface="Raleway Bold"/>
                <a:ea typeface="Raleway Bold"/>
                <a:cs typeface="Raleway Bold"/>
                <a:sym typeface="Raleway Bold"/>
              </a:rPr>
              <a:t>Cost, price, and quantity alignment visible per SKU.</a:t>
            </a:r>
          </a:p>
          <a:p>
            <a:pPr algn="l">
              <a:lnSpc>
                <a:spcPts val="2660"/>
              </a:lnSpc>
            </a:pPr>
            <a:endParaRPr lang="en-US" sz="1900" b="1">
              <a:solidFill>
                <a:srgbClr val="00694C"/>
              </a:solidFill>
              <a:latin typeface="Raleway Bold"/>
              <a:ea typeface="Raleway Bold"/>
              <a:cs typeface="Raleway Bold"/>
              <a:sym typeface="Raleway Bold"/>
            </a:endParaRPr>
          </a:p>
          <a:p>
            <a:pPr algn="l">
              <a:lnSpc>
                <a:spcPts val="2660"/>
              </a:lnSpc>
            </a:pPr>
            <a:r>
              <a:rPr lang="en-US" sz="1900" b="1">
                <a:solidFill>
                  <a:srgbClr val="00694C"/>
                </a:solidFill>
                <a:latin typeface="Raleway Bold"/>
                <a:ea typeface="Raleway Bold"/>
                <a:cs typeface="Raleway Bold"/>
                <a:sym typeface="Raleway Bold"/>
              </a:rPr>
              <a:t>4. Contribution Margin vs. Net Price</a:t>
            </a:r>
          </a:p>
          <a:p>
            <a:pPr marL="410213" lvl="1" indent="-205106" algn="l">
              <a:lnSpc>
                <a:spcPts val="2660"/>
              </a:lnSpc>
              <a:buFont typeface="Arial"/>
              <a:buChar char="•"/>
            </a:pPr>
            <a:r>
              <a:rPr lang="en-US" sz="1900" b="1">
                <a:solidFill>
                  <a:srgbClr val="00694C"/>
                </a:solidFill>
                <a:latin typeface="Raleway Bold"/>
                <a:ea typeface="Raleway Bold"/>
                <a:cs typeface="Raleway Bold"/>
                <a:sym typeface="Raleway Bold"/>
              </a:rPr>
              <a:t>Visual correlation between price and profitability.</a:t>
            </a:r>
          </a:p>
          <a:p>
            <a:pPr marL="410213" lvl="1" indent="-205106" algn="l">
              <a:lnSpc>
                <a:spcPts val="2660"/>
              </a:lnSpc>
              <a:spcBef>
                <a:spcPct val="0"/>
              </a:spcBef>
              <a:buFont typeface="Arial"/>
              <a:buChar char="•"/>
            </a:pPr>
            <a:r>
              <a:rPr lang="en-US" sz="1900" b="1">
                <a:solidFill>
                  <a:srgbClr val="00694C"/>
                </a:solidFill>
                <a:latin typeface="Raleway Bold"/>
                <a:ea typeface="Raleway Bold"/>
                <a:cs typeface="Raleway Bold"/>
                <a:sym typeface="Raleway Bold"/>
              </a:rPr>
              <a:t>Supports strategic pricing decisions based on: ➤ High margin, moderate price = optimal ➤ Products with low margin at high prices need review.</a:t>
            </a:r>
          </a:p>
          <a:p>
            <a:pPr algn="l">
              <a:lnSpc>
                <a:spcPts val="2660"/>
              </a:lnSpc>
              <a:spcBef>
                <a:spcPct val="0"/>
              </a:spcBef>
            </a:pPr>
            <a:endParaRPr lang="en-US" sz="1900" b="1">
              <a:solidFill>
                <a:srgbClr val="00694C"/>
              </a:solidFill>
              <a:latin typeface="Raleway Bold"/>
              <a:ea typeface="Raleway Bold"/>
              <a:cs typeface="Raleway Bold"/>
              <a:sym typeface="Raleway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13041210" y="1992438"/>
            <a:ext cx="4512065" cy="3483530"/>
            <a:chOff x="0" y="0"/>
            <a:chExt cx="1686886" cy="1302357"/>
          </a:xfrm>
        </p:grpSpPr>
        <p:sp>
          <p:nvSpPr>
            <p:cNvPr id="3" name="Freeform 3"/>
            <p:cNvSpPr/>
            <p:nvPr/>
          </p:nvSpPr>
          <p:spPr>
            <a:xfrm>
              <a:off x="0" y="0"/>
              <a:ext cx="1686886" cy="1302357"/>
            </a:xfrm>
            <a:custGeom>
              <a:avLst/>
              <a:gdLst/>
              <a:ahLst/>
              <a:cxnLst/>
              <a:rect l="l" t="t" r="r" b="b"/>
              <a:pathLst>
                <a:path w="1686886" h="1302357">
                  <a:moveTo>
                    <a:pt x="13727" y="0"/>
                  </a:moveTo>
                  <a:lnTo>
                    <a:pt x="1673159" y="0"/>
                  </a:lnTo>
                  <a:cubicBezTo>
                    <a:pt x="1676800" y="0"/>
                    <a:pt x="1680291" y="1446"/>
                    <a:pt x="1682865" y="4020"/>
                  </a:cubicBezTo>
                  <a:cubicBezTo>
                    <a:pt x="1685439" y="6595"/>
                    <a:pt x="1686886" y="10086"/>
                    <a:pt x="1686886" y="13727"/>
                  </a:cubicBezTo>
                  <a:lnTo>
                    <a:pt x="1686886" y="1288630"/>
                  </a:lnTo>
                  <a:cubicBezTo>
                    <a:pt x="1686886" y="1296211"/>
                    <a:pt x="1680740" y="1302357"/>
                    <a:pt x="1673159" y="1302357"/>
                  </a:cubicBezTo>
                  <a:lnTo>
                    <a:pt x="13727" y="1302357"/>
                  </a:lnTo>
                  <a:cubicBezTo>
                    <a:pt x="10086" y="1302357"/>
                    <a:pt x="6595" y="1300910"/>
                    <a:pt x="4020" y="1298336"/>
                  </a:cubicBezTo>
                  <a:cubicBezTo>
                    <a:pt x="1446" y="1295762"/>
                    <a:pt x="0" y="1292270"/>
                    <a:pt x="0" y="1288630"/>
                  </a:cubicBezTo>
                  <a:lnTo>
                    <a:pt x="0" y="13727"/>
                  </a:lnTo>
                  <a:cubicBezTo>
                    <a:pt x="0" y="10086"/>
                    <a:pt x="1446" y="6595"/>
                    <a:pt x="4020" y="4020"/>
                  </a:cubicBezTo>
                  <a:cubicBezTo>
                    <a:pt x="6595" y="1446"/>
                    <a:pt x="10086" y="0"/>
                    <a:pt x="13727" y="0"/>
                  </a:cubicBezTo>
                  <a:close/>
                </a:path>
              </a:pathLst>
            </a:custGeom>
            <a:solidFill>
              <a:srgbClr val="A9DFD0"/>
            </a:solidFill>
          </p:spPr>
        </p:sp>
        <p:sp>
          <p:nvSpPr>
            <p:cNvPr id="4" name="TextBox 4"/>
            <p:cNvSpPr txBox="1"/>
            <p:nvPr/>
          </p:nvSpPr>
          <p:spPr>
            <a:xfrm>
              <a:off x="0" y="-38100"/>
              <a:ext cx="1686886"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041210" y="6095093"/>
            <a:ext cx="4512065" cy="3483530"/>
            <a:chOff x="0" y="0"/>
            <a:chExt cx="1686886" cy="1302357"/>
          </a:xfrm>
        </p:grpSpPr>
        <p:sp>
          <p:nvSpPr>
            <p:cNvPr id="6" name="Freeform 6"/>
            <p:cNvSpPr/>
            <p:nvPr/>
          </p:nvSpPr>
          <p:spPr>
            <a:xfrm>
              <a:off x="0" y="0"/>
              <a:ext cx="1686886" cy="1302357"/>
            </a:xfrm>
            <a:custGeom>
              <a:avLst/>
              <a:gdLst/>
              <a:ahLst/>
              <a:cxnLst/>
              <a:rect l="l" t="t" r="r" b="b"/>
              <a:pathLst>
                <a:path w="1686886" h="1302357">
                  <a:moveTo>
                    <a:pt x="13727" y="0"/>
                  </a:moveTo>
                  <a:lnTo>
                    <a:pt x="1673159" y="0"/>
                  </a:lnTo>
                  <a:cubicBezTo>
                    <a:pt x="1676800" y="0"/>
                    <a:pt x="1680291" y="1446"/>
                    <a:pt x="1682865" y="4020"/>
                  </a:cubicBezTo>
                  <a:cubicBezTo>
                    <a:pt x="1685439" y="6595"/>
                    <a:pt x="1686886" y="10086"/>
                    <a:pt x="1686886" y="13727"/>
                  </a:cubicBezTo>
                  <a:lnTo>
                    <a:pt x="1686886" y="1288630"/>
                  </a:lnTo>
                  <a:cubicBezTo>
                    <a:pt x="1686886" y="1296211"/>
                    <a:pt x="1680740" y="1302357"/>
                    <a:pt x="1673159" y="1302357"/>
                  </a:cubicBezTo>
                  <a:lnTo>
                    <a:pt x="13727" y="1302357"/>
                  </a:lnTo>
                  <a:cubicBezTo>
                    <a:pt x="10086" y="1302357"/>
                    <a:pt x="6595" y="1300910"/>
                    <a:pt x="4020" y="1298336"/>
                  </a:cubicBezTo>
                  <a:cubicBezTo>
                    <a:pt x="1446" y="1295762"/>
                    <a:pt x="0" y="1292270"/>
                    <a:pt x="0" y="1288630"/>
                  </a:cubicBezTo>
                  <a:lnTo>
                    <a:pt x="0" y="13727"/>
                  </a:lnTo>
                  <a:cubicBezTo>
                    <a:pt x="0" y="10086"/>
                    <a:pt x="1446" y="6595"/>
                    <a:pt x="4020" y="4020"/>
                  </a:cubicBezTo>
                  <a:cubicBezTo>
                    <a:pt x="6595" y="1446"/>
                    <a:pt x="10086" y="0"/>
                    <a:pt x="13727" y="0"/>
                  </a:cubicBezTo>
                  <a:close/>
                </a:path>
              </a:pathLst>
            </a:custGeom>
            <a:solidFill>
              <a:srgbClr val="A9DFD0"/>
            </a:solidFill>
          </p:spPr>
        </p:sp>
        <p:sp>
          <p:nvSpPr>
            <p:cNvPr id="7" name="TextBox 7"/>
            <p:cNvSpPr txBox="1"/>
            <p:nvPr/>
          </p:nvSpPr>
          <p:spPr>
            <a:xfrm>
              <a:off x="0" y="-38100"/>
              <a:ext cx="1686886" cy="1340457"/>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4575761" y="7465574"/>
            <a:ext cx="1309672" cy="1740792"/>
          </a:xfrm>
          <a:custGeom>
            <a:avLst/>
            <a:gdLst/>
            <a:ahLst/>
            <a:cxnLst/>
            <a:rect l="l" t="t" r="r" b="b"/>
            <a:pathLst>
              <a:path w="1309672" h="1740792">
                <a:moveTo>
                  <a:pt x="0" y="0"/>
                </a:moveTo>
                <a:lnTo>
                  <a:pt x="1309672" y="0"/>
                </a:lnTo>
                <a:lnTo>
                  <a:pt x="1309672" y="1740792"/>
                </a:lnTo>
                <a:lnTo>
                  <a:pt x="0" y="1740792"/>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p:spPr>
      </p:sp>
      <p:sp>
        <p:nvSpPr>
          <p:cNvPr id="9" name="Freeform 9"/>
          <p:cNvSpPr/>
          <p:nvPr/>
        </p:nvSpPr>
        <p:spPr>
          <a:xfrm>
            <a:off x="14159495" y="2802794"/>
            <a:ext cx="2275495" cy="2275495"/>
          </a:xfrm>
          <a:custGeom>
            <a:avLst/>
            <a:gdLst/>
            <a:ahLst/>
            <a:cxnLst/>
            <a:rect l="l" t="t" r="r" b="b"/>
            <a:pathLst>
              <a:path w="2275495" h="2275495">
                <a:moveTo>
                  <a:pt x="0" y="0"/>
                </a:moveTo>
                <a:lnTo>
                  <a:pt x="2275495" y="0"/>
                </a:lnTo>
                <a:lnTo>
                  <a:pt x="2275495" y="2275495"/>
                </a:lnTo>
                <a:lnTo>
                  <a:pt x="0" y="2275495"/>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sp>
      <p:sp>
        <p:nvSpPr>
          <p:cNvPr id="10" name="Freeform 10"/>
          <p:cNvSpPr/>
          <p:nvPr/>
        </p:nvSpPr>
        <p:spPr>
          <a:xfrm>
            <a:off x="882316" y="3940541"/>
            <a:ext cx="4065768" cy="4154192"/>
          </a:xfrm>
          <a:custGeom>
            <a:avLst/>
            <a:gdLst/>
            <a:ahLst/>
            <a:cxnLst/>
            <a:rect l="l" t="t" r="r" b="b"/>
            <a:pathLst>
              <a:path w="4065768" h="4154192">
                <a:moveTo>
                  <a:pt x="0" y="0"/>
                </a:moveTo>
                <a:lnTo>
                  <a:pt x="4065768" y="0"/>
                </a:lnTo>
                <a:lnTo>
                  <a:pt x="4065768" y="4154193"/>
                </a:lnTo>
                <a:lnTo>
                  <a:pt x="0" y="4154193"/>
                </a:lnTo>
                <a:lnTo>
                  <a:pt x="0" y="0"/>
                </a:lnTo>
                <a:close/>
              </a:path>
            </a:pathLst>
          </a:custGeom>
          <a:blipFill>
            <a:blip r:embed="rId6"/>
            <a:stretch>
              <a:fillRect t="-381" r="-8944" b="-5009"/>
            </a:stretch>
          </a:blipFill>
        </p:spPr>
      </p:sp>
      <p:sp>
        <p:nvSpPr>
          <p:cNvPr id="11" name="Freeform 11"/>
          <p:cNvSpPr/>
          <p:nvPr/>
        </p:nvSpPr>
        <p:spPr>
          <a:xfrm>
            <a:off x="4948084" y="1606326"/>
            <a:ext cx="7978874" cy="3797637"/>
          </a:xfrm>
          <a:custGeom>
            <a:avLst/>
            <a:gdLst/>
            <a:ahLst/>
            <a:cxnLst/>
            <a:rect l="l" t="t" r="r" b="b"/>
            <a:pathLst>
              <a:path w="7978874" h="3797637">
                <a:moveTo>
                  <a:pt x="0" y="0"/>
                </a:moveTo>
                <a:lnTo>
                  <a:pt x="7978874" y="0"/>
                </a:lnTo>
                <a:lnTo>
                  <a:pt x="7978874" y="3797637"/>
                </a:lnTo>
                <a:lnTo>
                  <a:pt x="0" y="3797637"/>
                </a:lnTo>
                <a:lnTo>
                  <a:pt x="0" y="0"/>
                </a:lnTo>
                <a:close/>
              </a:path>
            </a:pathLst>
          </a:custGeom>
          <a:blipFill>
            <a:blip r:embed="rId7"/>
            <a:stretch>
              <a:fillRect/>
            </a:stretch>
          </a:blipFill>
        </p:spPr>
      </p:sp>
      <p:sp>
        <p:nvSpPr>
          <p:cNvPr id="12" name="Freeform 12"/>
          <p:cNvSpPr/>
          <p:nvPr/>
        </p:nvSpPr>
        <p:spPr>
          <a:xfrm>
            <a:off x="5832838" y="5475968"/>
            <a:ext cx="6653447" cy="4505397"/>
          </a:xfrm>
          <a:custGeom>
            <a:avLst/>
            <a:gdLst/>
            <a:ahLst/>
            <a:cxnLst/>
            <a:rect l="l" t="t" r="r" b="b"/>
            <a:pathLst>
              <a:path w="6653447" h="4505397">
                <a:moveTo>
                  <a:pt x="0" y="0"/>
                </a:moveTo>
                <a:lnTo>
                  <a:pt x="6653447" y="0"/>
                </a:lnTo>
                <a:lnTo>
                  <a:pt x="6653447" y="4505397"/>
                </a:lnTo>
                <a:lnTo>
                  <a:pt x="0" y="4505397"/>
                </a:lnTo>
                <a:lnTo>
                  <a:pt x="0" y="0"/>
                </a:lnTo>
                <a:close/>
              </a:path>
            </a:pathLst>
          </a:custGeom>
          <a:blipFill>
            <a:blip r:embed="rId8"/>
            <a:stretch>
              <a:fillRect/>
            </a:stretch>
          </a:blipFill>
        </p:spPr>
      </p:sp>
      <p:sp>
        <p:nvSpPr>
          <p:cNvPr id="13" name="TextBox 13"/>
          <p:cNvSpPr txBox="1"/>
          <p:nvPr/>
        </p:nvSpPr>
        <p:spPr>
          <a:xfrm>
            <a:off x="121034" y="627854"/>
            <a:ext cx="18045933" cy="944567"/>
          </a:xfrm>
          <a:prstGeom prst="rect">
            <a:avLst/>
          </a:prstGeom>
        </p:spPr>
        <p:txBody>
          <a:bodyPr lIns="0" tIns="0" rIns="0" bIns="0" rtlCol="0" anchor="t">
            <a:spAutoFit/>
          </a:bodyPr>
          <a:lstStyle/>
          <a:p>
            <a:pPr marL="0" lvl="1" indent="0" algn="ctr">
              <a:lnSpc>
                <a:spcPts val="6787"/>
              </a:lnSpc>
            </a:pPr>
            <a:r>
              <a:rPr lang="en-US" sz="7541" b="1" spc="-346">
                <a:solidFill>
                  <a:srgbClr val="00694C"/>
                </a:solidFill>
                <a:latin typeface="Raleway Medium"/>
                <a:ea typeface="Raleway Medium"/>
                <a:cs typeface="Raleway Medium"/>
                <a:sym typeface="Raleway Medium"/>
              </a:rPr>
              <a:t>Sales by Region and Distribution Channel</a:t>
            </a:r>
          </a:p>
        </p:txBody>
      </p:sp>
      <p:sp>
        <p:nvSpPr>
          <p:cNvPr id="14" name="TextBox 14"/>
          <p:cNvSpPr txBox="1"/>
          <p:nvPr/>
        </p:nvSpPr>
        <p:spPr>
          <a:xfrm>
            <a:off x="13314408" y="6331185"/>
            <a:ext cx="3832379" cy="944128"/>
          </a:xfrm>
          <a:prstGeom prst="rect">
            <a:avLst/>
          </a:prstGeom>
        </p:spPr>
        <p:txBody>
          <a:bodyPr lIns="0" tIns="0" rIns="0" bIns="0" rtlCol="0" anchor="t">
            <a:spAutoFit/>
          </a:bodyPr>
          <a:lstStyle/>
          <a:p>
            <a:pPr marL="0" lvl="1" indent="0" algn="ctr">
              <a:lnSpc>
                <a:spcPts val="3571"/>
              </a:lnSpc>
            </a:pPr>
            <a:r>
              <a:rPr lang="en-US" sz="3968" b="1" spc="-182">
                <a:solidFill>
                  <a:srgbClr val="00694C"/>
                </a:solidFill>
                <a:latin typeface="Raleway Medium"/>
                <a:ea typeface="Raleway Medium"/>
                <a:cs typeface="Raleway Medium"/>
                <a:sym typeface="Raleway Medium"/>
              </a:rPr>
              <a:t>Top-Performing Area</a:t>
            </a:r>
          </a:p>
        </p:txBody>
      </p:sp>
      <p:sp>
        <p:nvSpPr>
          <p:cNvPr id="15" name="TextBox 15"/>
          <p:cNvSpPr txBox="1"/>
          <p:nvPr/>
        </p:nvSpPr>
        <p:spPr>
          <a:xfrm>
            <a:off x="13842492" y="2304447"/>
            <a:ext cx="2909501" cy="498346"/>
          </a:xfrm>
          <a:prstGeom prst="rect">
            <a:avLst/>
          </a:prstGeom>
        </p:spPr>
        <p:txBody>
          <a:bodyPr lIns="0" tIns="0" rIns="0" bIns="0" rtlCol="0" anchor="t">
            <a:spAutoFit/>
          </a:bodyPr>
          <a:lstStyle/>
          <a:p>
            <a:pPr marL="0" lvl="1" indent="0" algn="ctr">
              <a:lnSpc>
                <a:spcPts val="3671"/>
              </a:lnSpc>
            </a:pPr>
            <a:r>
              <a:rPr lang="en-US" sz="4079" b="1" spc="-187">
                <a:solidFill>
                  <a:srgbClr val="00694C"/>
                </a:solidFill>
                <a:latin typeface="Raleway Medium"/>
                <a:ea typeface="Raleway Medium"/>
                <a:cs typeface="Raleway Medium"/>
                <a:sym typeface="Raleway Medium"/>
              </a:rPr>
              <a:t>Top Channel</a:t>
            </a:r>
          </a:p>
        </p:txBody>
      </p:sp>
      <p:sp>
        <p:nvSpPr>
          <p:cNvPr id="16" name="TextBox 16"/>
          <p:cNvSpPr txBox="1"/>
          <p:nvPr/>
        </p:nvSpPr>
        <p:spPr>
          <a:xfrm>
            <a:off x="13485290" y="7450974"/>
            <a:ext cx="3490615" cy="2127649"/>
          </a:xfrm>
          <a:prstGeom prst="rect">
            <a:avLst/>
          </a:prstGeom>
        </p:spPr>
        <p:txBody>
          <a:bodyPr lIns="0" tIns="0" rIns="0" bIns="0" rtlCol="0" anchor="t">
            <a:spAutoFit/>
          </a:bodyPr>
          <a:lstStyle/>
          <a:p>
            <a:pPr marL="374432" lvl="1" indent="-187216" algn="l">
              <a:lnSpc>
                <a:spcPts val="2427"/>
              </a:lnSpc>
              <a:buFont typeface="Arial"/>
              <a:buChar char="•"/>
            </a:pPr>
            <a:r>
              <a:rPr lang="en-US" sz="1734" b="1">
                <a:solidFill>
                  <a:srgbClr val="00694C"/>
                </a:solidFill>
                <a:latin typeface="Raleway Bold"/>
                <a:ea typeface="Raleway Bold"/>
                <a:cs typeface="Raleway Bold"/>
                <a:sym typeface="Raleway Bold"/>
              </a:rPr>
              <a:t>North Germany led sales with €3.53 M.</a:t>
            </a:r>
          </a:p>
          <a:p>
            <a:pPr marL="374432" lvl="1" indent="-187216" algn="l">
              <a:lnSpc>
                <a:spcPts val="2427"/>
              </a:lnSpc>
              <a:buFont typeface="Arial"/>
              <a:buChar char="•"/>
            </a:pPr>
            <a:r>
              <a:rPr lang="en-US" sz="1734" b="1">
                <a:solidFill>
                  <a:srgbClr val="00694C"/>
                </a:solidFill>
                <a:latin typeface="Raleway Bold"/>
                <a:ea typeface="Raleway Bold"/>
                <a:cs typeface="Raleway Bold"/>
                <a:sym typeface="Raleway Bold"/>
              </a:rPr>
              <a:t>South Germany followed closely with €3.25M.</a:t>
            </a:r>
          </a:p>
          <a:p>
            <a:pPr marL="374432" lvl="1" indent="-187216" algn="l">
              <a:lnSpc>
                <a:spcPts val="2427"/>
              </a:lnSpc>
              <a:buFont typeface="Arial"/>
              <a:buChar char="•"/>
            </a:pPr>
            <a:r>
              <a:rPr lang="en-US" sz="1734" b="1">
                <a:solidFill>
                  <a:srgbClr val="00694C"/>
                </a:solidFill>
                <a:latin typeface="Raleway Bold"/>
                <a:ea typeface="Raleway Bold"/>
                <a:cs typeface="Raleway Bold"/>
                <a:sym typeface="Raleway Bold"/>
              </a:rPr>
              <a:t>West Germany generated €2.68M.</a:t>
            </a:r>
          </a:p>
          <a:p>
            <a:pPr algn="l">
              <a:lnSpc>
                <a:spcPts val="2427"/>
              </a:lnSpc>
              <a:spcBef>
                <a:spcPct val="0"/>
              </a:spcBef>
            </a:pPr>
            <a:endParaRPr lang="en-US" sz="1734" b="1">
              <a:solidFill>
                <a:srgbClr val="00694C"/>
              </a:solidFill>
              <a:latin typeface="Raleway Bold"/>
              <a:ea typeface="Raleway Bold"/>
              <a:cs typeface="Raleway Bold"/>
              <a:sym typeface="Raleway Bold"/>
            </a:endParaRPr>
          </a:p>
        </p:txBody>
      </p:sp>
      <p:sp>
        <p:nvSpPr>
          <p:cNvPr id="17" name="TextBox 17"/>
          <p:cNvSpPr txBox="1"/>
          <p:nvPr/>
        </p:nvSpPr>
        <p:spPr>
          <a:xfrm>
            <a:off x="13551935" y="2911026"/>
            <a:ext cx="3661497" cy="2507792"/>
          </a:xfrm>
          <a:prstGeom prst="rect">
            <a:avLst/>
          </a:prstGeom>
        </p:spPr>
        <p:txBody>
          <a:bodyPr lIns="0" tIns="0" rIns="0" bIns="0" rtlCol="0" anchor="t">
            <a:spAutoFit/>
          </a:bodyPr>
          <a:lstStyle/>
          <a:p>
            <a:pPr marL="381722" lvl="1" indent="-190861" algn="l">
              <a:lnSpc>
                <a:spcPts val="2475"/>
              </a:lnSpc>
              <a:buFont typeface="Arial"/>
              <a:buChar char="•"/>
            </a:pPr>
            <a:r>
              <a:rPr lang="en-US" sz="1768" b="1">
                <a:solidFill>
                  <a:srgbClr val="00694C"/>
                </a:solidFill>
                <a:latin typeface="Raleway Bold"/>
                <a:ea typeface="Raleway Bold"/>
                <a:cs typeface="Raleway Bold"/>
                <a:sym typeface="Raleway Bold"/>
              </a:rPr>
              <a:t>Channel 12 dominated sales with €6.5M (approx. 69% of total sales)</a:t>
            </a:r>
          </a:p>
          <a:p>
            <a:pPr marL="381722" lvl="1" indent="-190861" algn="l">
              <a:lnSpc>
                <a:spcPts val="2475"/>
              </a:lnSpc>
              <a:buFont typeface="Arial"/>
              <a:buChar char="•"/>
            </a:pPr>
            <a:r>
              <a:rPr lang="en-US" sz="1768" b="1">
                <a:solidFill>
                  <a:srgbClr val="00694C"/>
                </a:solidFill>
                <a:latin typeface="Raleway Bold"/>
                <a:ea typeface="Raleway Bold"/>
                <a:cs typeface="Raleway Bold"/>
                <a:sym typeface="Raleway Bold"/>
              </a:rPr>
              <a:t>Channel 14 contributed €1.94M</a:t>
            </a:r>
          </a:p>
          <a:p>
            <a:pPr marL="381722" lvl="1" indent="-190861" algn="l">
              <a:lnSpc>
                <a:spcPts val="2475"/>
              </a:lnSpc>
              <a:buFont typeface="Arial"/>
              <a:buChar char="•"/>
            </a:pPr>
            <a:r>
              <a:rPr lang="en-US" sz="1768" b="1">
                <a:solidFill>
                  <a:srgbClr val="00694C"/>
                </a:solidFill>
                <a:latin typeface="Raleway Bold"/>
                <a:ea typeface="Raleway Bold"/>
                <a:cs typeface="Raleway Bold"/>
                <a:sym typeface="Raleway Bold"/>
              </a:rPr>
              <a:t>Channel 10 underperformed with only €1.03M</a:t>
            </a:r>
          </a:p>
          <a:p>
            <a:pPr algn="l">
              <a:lnSpc>
                <a:spcPts val="2475"/>
              </a:lnSpc>
              <a:spcBef>
                <a:spcPct val="0"/>
              </a:spcBef>
            </a:pPr>
            <a:endParaRPr lang="en-US" sz="1768" b="1">
              <a:solidFill>
                <a:srgbClr val="00694C"/>
              </a:solidFill>
              <a:latin typeface="Raleway Bold"/>
              <a:ea typeface="Raleway Bold"/>
              <a:cs typeface="Raleway Bold"/>
              <a:sym typeface="Raleway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80238" y="290977"/>
            <a:ext cx="5723949" cy="6200945"/>
          </a:xfrm>
          <a:custGeom>
            <a:avLst/>
            <a:gdLst/>
            <a:ahLst/>
            <a:cxnLst/>
            <a:rect l="l" t="t" r="r" b="b"/>
            <a:pathLst>
              <a:path w="5723949" h="6200945">
                <a:moveTo>
                  <a:pt x="0" y="0"/>
                </a:moveTo>
                <a:lnTo>
                  <a:pt x="5723949" y="0"/>
                </a:lnTo>
                <a:lnTo>
                  <a:pt x="5723949" y="6200945"/>
                </a:lnTo>
                <a:lnTo>
                  <a:pt x="0" y="6200945"/>
                </a:lnTo>
                <a:lnTo>
                  <a:pt x="0" y="0"/>
                </a:lnTo>
                <a:close/>
              </a:path>
            </a:pathLst>
          </a:custGeom>
          <a:blipFill>
            <a:blip r:embed="rId2"/>
            <a:stretch>
              <a:fillRect/>
            </a:stretch>
          </a:blipFill>
        </p:spPr>
      </p:sp>
      <p:sp>
        <p:nvSpPr>
          <p:cNvPr id="3" name="Freeform 3"/>
          <p:cNvSpPr/>
          <p:nvPr/>
        </p:nvSpPr>
        <p:spPr>
          <a:xfrm>
            <a:off x="9691733" y="6606222"/>
            <a:ext cx="7424759" cy="3481013"/>
          </a:xfrm>
          <a:custGeom>
            <a:avLst/>
            <a:gdLst/>
            <a:ahLst/>
            <a:cxnLst/>
            <a:rect l="l" t="t" r="r" b="b"/>
            <a:pathLst>
              <a:path w="7424759" h="3481013">
                <a:moveTo>
                  <a:pt x="0" y="0"/>
                </a:moveTo>
                <a:lnTo>
                  <a:pt x="7424759" y="0"/>
                </a:lnTo>
                <a:lnTo>
                  <a:pt x="7424759" y="3481013"/>
                </a:lnTo>
                <a:lnTo>
                  <a:pt x="0" y="3481013"/>
                </a:lnTo>
                <a:lnTo>
                  <a:pt x="0" y="0"/>
                </a:lnTo>
                <a:close/>
              </a:path>
            </a:pathLst>
          </a:custGeom>
          <a:blipFill>
            <a:blip r:embed="rId3"/>
            <a:stretch>
              <a:fillRect/>
            </a:stretch>
          </a:blipFill>
        </p:spPr>
      </p:sp>
      <p:sp>
        <p:nvSpPr>
          <p:cNvPr id="4" name="TextBox 4"/>
          <p:cNvSpPr txBox="1"/>
          <p:nvPr/>
        </p:nvSpPr>
        <p:spPr>
          <a:xfrm>
            <a:off x="531044" y="1028354"/>
            <a:ext cx="8798775" cy="2007548"/>
          </a:xfrm>
          <a:prstGeom prst="rect">
            <a:avLst/>
          </a:prstGeom>
        </p:spPr>
        <p:txBody>
          <a:bodyPr lIns="0" tIns="0" rIns="0" bIns="0" rtlCol="0" anchor="t">
            <a:spAutoFit/>
          </a:bodyPr>
          <a:lstStyle/>
          <a:p>
            <a:pPr marL="0" lvl="1" indent="0" algn="l">
              <a:lnSpc>
                <a:spcPts val="7597"/>
              </a:lnSpc>
            </a:pPr>
            <a:r>
              <a:rPr lang="en-US" sz="8441" b="1" spc="-388">
                <a:solidFill>
                  <a:srgbClr val="00694C"/>
                </a:solidFill>
                <a:latin typeface="Raleway Medium"/>
                <a:ea typeface="Raleway Medium"/>
                <a:cs typeface="Raleway Medium"/>
                <a:sym typeface="Raleway Medium"/>
              </a:rPr>
              <a:t>Decision Impact Timeline</a:t>
            </a:r>
          </a:p>
        </p:txBody>
      </p:sp>
      <p:sp>
        <p:nvSpPr>
          <p:cNvPr id="5" name="TextBox 5"/>
          <p:cNvSpPr txBox="1"/>
          <p:nvPr/>
        </p:nvSpPr>
        <p:spPr>
          <a:xfrm>
            <a:off x="531044" y="3399115"/>
            <a:ext cx="6871368" cy="6128465"/>
          </a:xfrm>
          <a:prstGeom prst="rect">
            <a:avLst/>
          </a:prstGeom>
        </p:spPr>
        <p:txBody>
          <a:bodyPr lIns="0" tIns="0" rIns="0" bIns="0" rtlCol="0" anchor="t">
            <a:spAutoFit/>
          </a:bodyPr>
          <a:lstStyle/>
          <a:p>
            <a:pPr marL="533674" lvl="1" indent="-266837" algn="l">
              <a:lnSpc>
                <a:spcPts val="3460"/>
              </a:lnSpc>
              <a:spcBef>
                <a:spcPct val="0"/>
              </a:spcBef>
              <a:buFont typeface="Arial"/>
              <a:buChar char="•"/>
            </a:pPr>
            <a:r>
              <a:rPr lang="en-US" sz="2471" b="1">
                <a:solidFill>
                  <a:srgbClr val="00694C"/>
                </a:solidFill>
                <a:latin typeface="Raleway Bold"/>
                <a:ea typeface="Raleway Bold"/>
                <a:cs typeface="Raleway Bold"/>
                <a:sym typeface="Raleway Bold"/>
              </a:rPr>
              <a:t>Yield remained relatively stable between Rounds 01 and 05 — but slightly decreased over time (R4) - pressure on operational efficiency.</a:t>
            </a:r>
          </a:p>
          <a:p>
            <a:pPr marL="533674" lvl="1" indent="-266837" algn="l">
              <a:lnSpc>
                <a:spcPts val="3460"/>
              </a:lnSpc>
              <a:spcBef>
                <a:spcPct val="0"/>
              </a:spcBef>
              <a:buFont typeface="Arial"/>
              <a:buChar char="•"/>
            </a:pPr>
            <a:r>
              <a:rPr lang="en-US" sz="2471" b="1">
                <a:solidFill>
                  <a:srgbClr val="00694C"/>
                </a:solidFill>
                <a:latin typeface="Raleway Bold"/>
                <a:ea typeface="Raleway Bold"/>
                <a:cs typeface="Raleway Bold"/>
                <a:sym typeface="Raleway Bold"/>
              </a:rPr>
              <a:t>Quantity was highest in Round 01, then decreased each round — a shift from aggressive production to more strategic control - early overproduction strained resources and inventory, impacting later rounds.</a:t>
            </a:r>
          </a:p>
          <a:p>
            <a:pPr marL="533674" lvl="1" indent="-266837" algn="l">
              <a:lnSpc>
                <a:spcPts val="3460"/>
              </a:lnSpc>
              <a:spcBef>
                <a:spcPct val="0"/>
              </a:spcBef>
              <a:buFont typeface="Arial"/>
              <a:buChar char="•"/>
            </a:pPr>
            <a:r>
              <a:rPr lang="en-US" sz="2471" b="1">
                <a:solidFill>
                  <a:srgbClr val="00694C"/>
                </a:solidFill>
                <a:latin typeface="Raleway Bold"/>
                <a:ea typeface="Raleway Bold"/>
                <a:cs typeface="Raleway Bold"/>
                <a:sym typeface="Raleway Bold"/>
              </a:rPr>
              <a:t>Gradual stabilization indicates that we learned and adapted through better coordination and planning.</a:t>
            </a:r>
          </a:p>
          <a:p>
            <a:pPr algn="l">
              <a:lnSpc>
                <a:spcPts val="3460"/>
              </a:lnSpc>
              <a:spcBef>
                <a:spcPct val="0"/>
              </a:spcBef>
            </a:pPr>
            <a:endParaRPr lang="en-US" sz="2471" b="1">
              <a:solidFill>
                <a:srgbClr val="00694C"/>
              </a:solidFill>
              <a:latin typeface="Raleway Bold"/>
              <a:ea typeface="Raleway Bold"/>
              <a:cs typeface="Raleway Bold"/>
              <a:sym typeface="Raleway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1924</Words>
  <Application>Microsoft Office PowerPoint</Application>
  <PresentationFormat>Custom</PresentationFormat>
  <Paragraphs>206</Paragraphs>
  <Slides>11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Raleway Medium</vt:lpstr>
      <vt:lpstr>Raleway Bold</vt:lpstr>
      <vt:lpstr>Public Sans Bold</vt:lpstr>
      <vt:lpstr>Calibri</vt:lpstr>
      <vt:lpstr>Arial</vt:lpstr>
      <vt:lpstr>Raleway Semi-Bold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 - ISOM 825 ERP Game Strategy</dc:title>
  <cp:lastModifiedBy>Koripalli, Divya Chowdary</cp:lastModifiedBy>
  <cp:revision>2</cp:revision>
  <dcterms:created xsi:type="dcterms:W3CDTF">2006-08-16T00:00:00Z</dcterms:created>
  <dcterms:modified xsi:type="dcterms:W3CDTF">2026-01-14T01:53:07Z</dcterms:modified>
  <dc:identifier>DAGkQYScd5A</dc:identifier>
</cp:coreProperties>
</file>